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9" r:id="rId2"/>
    <p:sldId id="258" r:id="rId3"/>
    <p:sldId id="260" r:id="rId4"/>
    <p:sldId id="261" r:id="rId5"/>
    <p:sldId id="262" r:id="rId6"/>
    <p:sldId id="263" r:id="rId7"/>
    <p:sldId id="272" r:id="rId8"/>
    <p:sldId id="273" r:id="rId9"/>
    <p:sldId id="274" r:id="rId10"/>
    <p:sldId id="275" r:id="rId11"/>
    <p:sldId id="264" r:id="rId12"/>
    <p:sldId id="265" r:id="rId13"/>
    <p:sldId id="266" r:id="rId14"/>
    <p:sldId id="267" r:id="rId15"/>
    <p:sldId id="276" r:id="rId16"/>
    <p:sldId id="270"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7" autoAdjust="0"/>
    <p:restoredTop sz="94660"/>
  </p:normalViewPr>
  <p:slideViewPr>
    <p:cSldViewPr snapToGrid="0">
      <p:cViewPr varScale="1">
        <p:scale>
          <a:sx n="92" d="100"/>
          <a:sy n="92" d="100"/>
        </p:scale>
        <p:origin x="44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darbalapis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Mano\Desktop\2019%20-ataskaitos-suvest%20org.%20sist\KMI.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Sheet1!$A$25</c:f>
              <c:strCache>
                <c:ptCount val="1"/>
                <c:pt idx="0">
                  <c:v>pagrindinė</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t-LT"/>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Sheet1!$B$24:$F$24</c:f>
              <c:strCache>
                <c:ptCount val="5"/>
                <c:pt idx="0">
                  <c:v>2016 m.</c:v>
                </c:pt>
                <c:pt idx="1">
                  <c:v>2017 m. </c:v>
                </c:pt>
                <c:pt idx="2">
                  <c:v>2018 m.</c:v>
                </c:pt>
                <c:pt idx="3">
                  <c:v>2019 m.</c:v>
                </c:pt>
                <c:pt idx="4">
                  <c:v>2020 m.</c:v>
                </c:pt>
              </c:strCache>
            </c:strRef>
          </c:cat>
          <c:val>
            <c:numRef>
              <c:f>Sheet1!$B$25:$F$25</c:f>
              <c:numCache>
                <c:formatCode>General</c:formatCode>
                <c:ptCount val="5"/>
                <c:pt idx="0">
                  <c:v>87</c:v>
                </c:pt>
                <c:pt idx="1">
                  <c:v>89</c:v>
                </c:pt>
                <c:pt idx="2">
                  <c:v>90</c:v>
                </c:pt>
                <c:pt idx="3">
                  <c:v>92</c:v>
                </c:pt>
                <c:pt idx="4">
                  <c:v>91</c:v>
                </c:pt>
              </c:numCache>
            </c:numRef>
          </c:val>
          <c:extLst xmlns:c16r2="http://schemas.microsoft.com/office/drawing/2015/06/chart">
            <c:ext xmlns:c16="http://schemas.microsoft.com/office/drawing/2014/chart" uri="{C3380CC4-5D6E-409C-BE32-E72D297353CC}">
              <c16:uniqueId val="{00000000-D4FE-457E-8191-ADE2F7E44C74}"/>
            </c:ext>
          </c:extLst>
        </c:ser>
        <c:ser>
          <c:idx val="1"/>
          <c:order val="1"/>
          <c:tx>
            <c:strRef>
              <c:f>Sheet1!$A$26</c:f>
              <c:strCache>
                <c:ptCount val="1"/>
                <c:pt idx="0">
                  <c:v>parengiamoji</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t-LT"/>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Sheet1!$B$24:$F$24</c:f>
              <c:strCache>
                <c:ptCount val="5"/>
                <c:pt idx="0">
                  <c:v>2016 m.</c:v>
                </c:pt>
                <c:pt idx="1">
                  <c:v>2017 m. </c:v>
                </c:pt>
                <c:pt idx="2">
                  <c:v>2018 m.</c:v>
                </c:pt>
                <c:pt idx="3">
                  <c:v>2019 m.</c:v>
                </c:pt>
                <c:pt idx="4">
                  <c:v>2020 m.</c:v>
                </c:pt>
              </c:strCache>
            </c:strRef>
          </c:cat>
          <c:val>
            <c:numRef>
              <c:f>Sheet1!$B$26:$F$26</c:f>
              <c:numCache>
                <c:formatCode>General</c:formatCode>
                <c:ptCount val="5"/>
                <c:pt idx="0">
                  <c:v>9</c:v>
                </c:pt>
                <c:pt idx="1">
                  <c:v>8</c:v>
                </c:pt>
                <c:pt idx="2">
                  <c:v>6</c:v>
                </c:pt>
                <c:pt idx="3">
                  <c:v>5</c:v>
                </c:pt>
                <c:pt idx="4">
                  <c:v>5</c:v>
                </c:pt>
              </c:numCache>
            </c:numRef>
          </c:val>
          <c:extLst xmlns:c16r2="http://schemas.microsoft.com/office/drawing/2015/06/chart">
            <c:ext xmlns:c16="http://schemas.microsoft.com/office/drawing/2014/chart" uri="{C3380CC4-5D6E-409C-BE32-E72D297353CC}">
              <c16:uniqueId val="{00000001-D4FE-457E-8191-ADE2F7E44C74}"/>
            </c:ext>
          </c:extLst>
        </c:ser>
        <c:ser>
          <c:idx val="2"/>
          <c:order val="2"/>
          <c:tx>
            <c:strRef>
              <c:f>Sheet1!$A$27</c:f>
              <c:strCache>
                <c:ptCount val="1"/>
                <c:pt idx="0">
                  <c:v>specialioji</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t-LT"/>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Sheet1!$B$24:$F$24</c:f>
              <c:strCache>
                <c:ptCount val="5"/>
                <c:pt idx="0">
                  <c:v>2016 m.</c:v>
                </c:pt>
                <c:pt idx="1">
                  <c:v>2017 m. </c:v>
                </c:pt>
                <c:pt idx="2">
                  <c:v>2018 m.</c:v>
                </c:pt>
                <c:pt idx="3">
                  <c:v>2019 m.</c:v>
                </c:pt>
                <c:pt idx="4">
                  <c:v>2020 m.</c:v>
                </c:pt>
              </c:strCache>
            </c:strRef>
          </c:cat>
          <c:val>
            <c:numRef>
              <c:f>Sheet1!$B$27:$F$27</c:f>
              <c:numCache>
                <c:formatCode>General</c:formatCode>
                <c:ptCount val="5"/>
                <c:pt idx="0">
                  <c:v>4</c:v>
                </c:pt>
                <c:pt idx="1">
                  <c:v>3</c:v>
                </c:pt>
                <c:pt idx="2">
                  <c:v>3</c:v>
                </c:pt>
                <c:pt idx="3">
                  <c:v>2</c:v>
                </c:pt>
                <c:pt idx="4">
                  <c:v>2</c:v>
                </c:pt>
              </c:numCache>
            </c:numRef>
          </c:val>
          <c:extLst xmlns:c16r2="http://schemas.microsoft.com/office/drawing/2015/06/chart">
            <c:ext xmlns:c16="http://schemas.microsoft.com/office/drawing/2014/chart" uri="{C3380CC4-5D6E-409C-BE32-E72D297353CC}">
              <c16:uniqueId val="{00000002-D4FE-457E-8191-ADE2F7E44C74}"/>
            </c:ext>
          </c:extLst>
        </c:ser>
        <c:ser>
          <c:idx val="3"/>
          <c:order val="3"/>
          <c:tx>
            <c:strRef>
              <c:f>Sheet1!$A$28</c:f>
              <c:strCache>
                <c:ptCount val="1"/>
                <c:pt idx="0">
                  <c:v>ateleisti</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t-LT"/>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Sheet1!$B$24:$F$24</c:f>
              <c:strCache>
                <c:ptCount val="5"/>
                <c:pt idx="0">
                  <c:v>2016 m.</c:v>
                </c:pt>
                <c:pt idx="1">
                  <c:v>2017 m. </c:v>
                </c:pt>
                <c:pt idx="2">
                  <c:v>2018 m.</c:v>
                </c:pt>
                <c:pt idx="3">
                  <c:v>2019 m.</c:v>
                </c:pt>
                <c:pt idx="4">
                  <c:v>2020 m.</c:v>
                </c:pt>
              </c:strCache>
            </c:strRef>
          </c:cat>
          <c:val>
            <c:numRef>
              <c:f>Sheet1!$B$28:$F$28</c:f>
              <c:numCache>
                <c:formatCode>General</c:formatCode>
                <c:ptCount val="5"/>
                <c:pt idx="2">
                  <c:v>1</c:v>
                </c:pt>
                <c:pt idx="3">
                  <c:v>1</c:v>
                </c:pt>
                <c:pt idx="4">
                  <c:v>2</c:v>
                </c:pt>
              </c:numCache>
            </c:numRef>
          </c:val>
          <c:extLst xmlns:c16r2="http://schemas.microsoft.com/office/drawing/2015/06/chart">
            <c:ext xmlns:c16="http://schemas.microsoft.com/office/drawing/2014/chart" uri="{C3380CC4-5D6E-409C-BE32-E72D297353CC}">
              <c16:uniqueId val="{00000003-D4FE-457E-8191-ADE2F7E44C74}"/>
            </c:ext>
          </c:extLst>
        </c:ser>
        <c:dLbls>
          <c:dLblPos val="inEnd"/>
          <c:showLegendKey val="0"/>
          <c:showVal val="1"/>
          <c:showCatName val="0"/>
          <c:showSerName val="0"/>
          <c:showPercent val="0"/>
          <c:showBubbleSize val="0"/>
        </c:dLbls>
        <c:gapWidth val="115"/>
        <c:overlap val="-20"/>
        <c:axId val="303789944"/>
        <c:axId val="303791904"/>
      </c:barChart>
      <c:catAx>
        <c:axId val="303789944"/>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t-LT"/>
          </a:p>
        </c:txPr>
        <c:crossAx val="303791904"/>
        <c:crosses val="autoZero"/>
        <c:auto val="1"/>
        <c:lblAlgn val="ctr"/>
        <c:lblOffset val="100"/>
        <c:noMultiLvlLbl val="0"/>
      </c:catAx>
      <c:valAx>
        <c:axId val="3037919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t-LT"/>
          </a:p>
        </c:txPr>
        <c:crossAx val="3037899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0"/>
      <c:rotY val="0"/>
      <c:depthPercent val="100"/>
      <c:rAngAx val="0"/>
    </c:view3D>
    <c:floor>
      <c:thickness val="0"/>
      <c:spPr>
        <a:solidFill>
          <a:schemeClr val="lt1"/>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pattFill prst="ltDnDiag">
              <a:fgClr>
                <a:schemeClr val="accent1"/>
              </a:fgClr>
              <a:bgClr>
                <a:schemeClr val="accent1">
                  <a:lumMod val="20000"/>
                  <a:lumOff val="80000"/>
                </a:schemeClr>
              </a:bgClr>
            </a:pattFill>
            <a:ln>
              <a:solidFill>
                <a:schemeClr val="accent1"/>
              </a:solidFill>
            </a:ln>
            <a:effectLst/>
            <a:sp3d>
              <a:contourClr>
                <a:schemeClr val="accent1"/>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Lapas1!$A$54:$A$61</c:f>
              <c:strCache>
                <c:ptCount val="8"/>
                <c:pt idx="0">
                  <c:v>Kraujotakos sistema</c:v>
                </c:pt>
                <c:pt idx="1">
                  <c:v>Kvėpavimo sistema</c:v>
                </c:pt>
                <c:pt idx="2">
                  <c:v>Nervų sistema</c:v>
                </c:pt>
                <c:pt idx="3">
                  <c:v>Virškinimo sistema</c:v>
                </c:pt>
                <c:pt idx="4">
                  <c:v>Endokrininė sistema</c:v>
                </c:pt>
                <c:pt idx="5">
                  <c:v>Urogeninė sistema</c:v>
                </c:pt>
                <c:pt idx="6">
                  <c:v>Odos sistema</c:v>
                </c:pt>
                <c:pt idx="7">
                  <c:v>Skeleto sistema</c:v>
                </c:pt>
              </c:strCache>
            </c:strRef>
          </c:cat>
          <c:val>
            <c:numRef>
              <c:f>Lapas1!$B$54:$B$61</c:f>
              <c:numCache>
                <c:formatCode>General</c:formatCode>
                <c:ptCount val="8"/>
                <c:pt idx="0">
                  <c:v>50</c:v>
                </c:pt>
                <c:pt idx="1">
                  <c:v>13</c:v>
                </c:pt>
                <c:pt idx="2">
                  <c:v>9</c:v>
                </c:pt>
                <c:pt idx="3">
                  <c:v>3</c:v>
                </c:pt>
                <c:pt idx="4">
                  <c:v>16</c:v>
                </c:pt>
                <c:pt idx="5">
                  <c:v>3</c:v>
                </c:pt>
                <c:pt idx="6">
                  <c:v>5</c:v>
                </c:pt>
                <c:pt idx="7">
                  <c:v>25</c:v>
                </c:pt>
              </c:numCache>
            </c:numRef>
          </c:val>
          <c:extLst xmlns:c16r2="http://schemas.microsoft.com/office/drawing/2015/06/chart">
            <c:ext xmlns:c16="http://schemas.microsoft.com/office/drawing/2014/chart" uri="{C3380CC4-5D6E-409C-BE32-E72D297353CC}">
              <c16:uniqueId val="{00000000-28B6-483E-B670-9EF8CE0F9804}"/>
            </c:ext>
          </c:extLst>
        </c:ser>
        <c:dLbls>
          <c:showLegendKey val="0"/>
          <c:showVal val="1"/>
          <c:showCatName val="0"/>
          <c:showSerName val="0"/>
          <c:showPercent val="0"/>
          <c:showBubbleSize val="0"/>
        </c:dLbls>
        <c:gapWidth val="160"/>
        <c:gapDepth val="0"/>
        <c:shape val="box"/>
        <c:axId val="303794256"/>
        <c:axId val="303790336"/>
        <c:axId val="0"/>
      </c:bar3DChart>
      <c:catAx>
        <c:axId val="30379425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lt-LT"/>
          </a:p>
        </c:txPr>
        <c:crossAx val="303790336"/>
        <c:crosses val="autoZero"/>
        <c:auto val="1"/>
        <c:lblAlgn val="ctr"/>
        <c:lblOffset val="100"/>
        <c:noMultiLvlLbl val="0"/>
      </c:catAx>
      <c:valAx>
        <c:axId val="3037903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3037942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87">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styleClr val="auto"/>
    </cs:lnRef>
    <cs:fillRef idx="0">
      <cs:styleClr val="auto"/>
    </cs:fillRef>
    <cs:effectRef idx="0"/>
    <cs:fontRef idx="minor">
      <a:schemeClr val="tx1"/>
    </cs:fontRef>
    <cs:spPr>
      <a:pattFill prst="ltDnDiag">
        <a:fgClr>
          <a:schemeClr val="phClr"/>
        </a:fgClr>
        <a:bgClr>
          <a:schemeClr val="phClr">
            <a:lumMod val="20000"/>
            <a:lumOff val="80000"/>
          </a:schemeClr>
        </a:bgClr>
      </a:pattFill>
      <a:ln>
        <a:solidFill>
          <a:schemeClr val="phClr"/>
        </a:solidFill>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spPr>
      <a:solidFill>
        <a:schemeClr val="lt1"/>
      </a:solidFill>
      <a:sp3d/>
    </cs:spPr>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9DF066-8C0D-4F12-8292-D47F4AE08139}" type="datetimeFigureOut">
              <a:rPr lang="lt-LT" smtClean="0"/>
              <a:t>2021-02-11</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F458B0-BF87-46B2-B34F-9623D09A552D}" type="slidenum">
              <a:rPr lang="lt-LT" smtClean="0"/>
              <a:t>‹#›</a:t>
            </a:fld>
            <a:endParaRPr lang="lt-LT"/>
          </a:p>
        </p:txBody>
      </p:sp>
    </p:spTree>
    <p:extLst>
      <p:ext uri="{BB962C8B-B14F-4D97-AF65-F5344CB8AC3E}">
        <p14:creationId xmlns:p14="http://schemas.microsoft.com/office/powerpoint/2010/main" val="3261486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10"/>
          </p:nvPr>
        </p:nvSpPr>
        <p:spPr/>
        <p:txBody>
          <a:bodyPr/>
          <a:lstStyle/>
          <a:p>
            <a:fld id="{768D2D86-CCE6-4294-8920-C30B8B062EB4}" type="slidenum">
              <a:rPr lang="lt-LT" smtClean="0"/>
              <a:t>10</a:t>
            </a:fld>
            <a:endParaRPr lang="lt-LT"/>
          </a:p>
        </p:txBody>
      </p:sp>
    </p:spTree>
    <p:extLst>
      <p:ext uri="{BB962C8B-B14F-4D97-AF65-F5344CB8AC3E}">
        <p14:creationId xmlns:p14="http://schemas.microsoft.com/office/powerpoint/2010/main" val="765114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lt-LT" smtClean="0"/>
              <a:t>Spustelėję redag. ruoš. pavad. stilių</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Spustelėję redag. ruoš. paantrš. stilių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Spustelėję redag. ruoš. teksto stilių</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Spustelėję redag. ruoš. teksto stilių</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Spustelėję redag. ruoš. teksto stilių</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B61BEF0D-F0BB-DE4B-95CE-6DB70DBA9567}" type="datetimeFigureOut">
              <a:rPr lang="en-US" dirty="0"/>
              <a:pPr/>
              <a:t>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2/11/2021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Spustelėję redag. ruoš. pavad. stilių</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lt-LT" smtClean="0"/>
              <a:t>Spustelėję redag. ruoš. pavad. stilių</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lt-LT" smtClean="0"/>
              <a:t>Spustelėję redag. ruoš. teksto stilių</a:t>
            </a:r>
          </a:p>
        </p:txBody>
      </p:sp>
      <p:sp>
        <p:nvSpPr>
          <p:cNvPr id="5" name="Date Placeholder 4"/>
          <p:cNvSpPr>
            <a:spLocks noGrp="1"/>
          </p:cNvSpPr>
          <p:nvPr>
            <p:ph type="dt" sz="half" idx="10"/>
          </p:nvPr>
        </p:nvSpPr>
        <p:spPr/>
        <p:txBody>
          <a:bodyPr/>
          <a:lstStyle/>
          <a:p>
            <a:fld id="{42A54C80-263E-416B-A8E0-580EDEADCBDC}" type="datetimeFigureOut">
              <a:rPr lang="en-US" dirty="0"/>
              <a:t>2/11/2021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2/11/2021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2/11/2021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6.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vadinimas 2"/>
          <p:cNvSpPr>
            <a:spLocks noGrp="1"/>
          </p:cNvSpPr>
          <p:nvPr>
            <p:ph type="title"/>
          </p:nvPr>
        </p:nvSpPr>
        <p:spPr>
          <a:xfrm>
            <a:off x="1954204" y="1086889"/>
            <a:ext cx="7829667" cy="3377045"/>
          </a:xfrm>
        </p:spPr>
        <p:txBody>
          <a:bodyPr>
            <a:normAutofit/>
          </a:bodyPr>
          <a:lstStyle/>
          <a:p>
            <a:r>
              <a:rPr lang="lt-LT" sz="4800" b="1" dirty="0">
                <a:solidFill>
                  <a:schemeClr val="tx1"/>
                </a:solidFill>
                <a:latin typeface="Times New Roman" panose="02020603050405020304" pitchFamily="18" charset="0"/>
                <a:cs typeface="Times New Roman" panose="02020603050405020304" pitchFamily="18" charset="0"/>
              </a:rPr>
              <a:t>BALTIJOS GIMNAZIJOS MOKINIŲ </a:t>
            </a:r>
            <a:r>
              <a:rPr lang="lt-LT" sz="4800" b="1" dirty="0" smtClean="0">
                <a:solidFill>
                  <a:schemeClr val="tx1"/>
                </a:solidFill>
                <a:latin typeface="Times New Roman" panose="02020603050405020304" pitchFamily="18" charset="0"/>
                <a:cs typeface="Times New Roman" panose="02020603050405020304" pitchFamily="18" charset="0"/>
              </a:rPr>
              <a:t>SVEIKATOS </a:t>
            </a:r>
            <a:r>
              <a:rPr lang="lt-LT" sz="4800" b="1" dirty="0">
                <a:solidFill>
                  <a:schemeClr val="tx1"/>
                </a:solidFill>
                <a:latin typeface="Times New Roman" panose="02020603050405020304" pitchFamily="18" charset="0"/>
                <a:cs typeface="Times New Roman" panose="02020603050405020304" pitchFamily="18" charset="0"/>
              </a:rPr>
              <a:t>RODIKLIŲ ANALIZĖ</a:t>
            </a:r>
          </a:p>
        </p:txBody>
      </p:sp>
      <p:sp>
        <p:nvSpPr>
          <p:cNvPr id="4" name="Teksto vietos rezervavimo ženklas 3"/>
          <p:cNvSpPr>
            <a:spLocks noGrp="1"/>
          </p:cNvSpPr>
          <p:nvPr>
            <p:ph type="body" idx="1"/>
          </p:nvPr>
        </p:nvSpPr>
        <p:spPr>
          <a:xfrm>
            <a:off x="677335" y="4696690"/>
            <a:ext cx="8596668" cy="1922319"/>
          </a:xfrm>
        </p:spPr>
        <p:txBody>
          <a:bodyPr>
            <a:noAutofit/>
          </a:bodyPr>
          <a:lstStyle/>
          <a:p>
            <a:r>
              <a:rPr lang="lt-LT" dirty="0" smtClean="0">
                <a:latin typeface="Times New Roman" panose="02020603050405020304" pitchFamily="18" charset="0"/>
                <a:cs typeface="Times New Roman" panose="02020603050405020304" pitchFamily="18" charset="0"/>
              </a:rPr>
              <a:t>                               </a:t>
            </a:r>
          </a:p>
          <a:p>
            <a:r>
              <a:rPr lang="lt-LT" dirty="0">
                <a:latin typeface="Times New Roman" panose="02020603050405020304" pitchFamily="18" charset="0"/>
                <a:cs typeface="Times New Roman" panose="02020603050405020304" pitchFamily="18" charset="0"/>
              </a:rPr>
              <a:t> </a:t>
            </a:r>
            <a:r>
              <a:rPr lang="lt-LT" dirty="0" smtClean="0">
                <a:latin typeface="Times New Roman" panose="02020603050405020304" pitchFamily="18" charset="0"/>
                <a:cs typeface="Times New Roman" panose="02020603050405020304" pitchFamily="18" charset="0"/>
              </a:rPr>
              <a:t>                                </a:t>
            </a:r>
          </a:p>
          <a:p>
            <a:r>
              <a:rPr lang="lt-LT" dirty="0">
                <a:solidFill>
                  <a:schemeClr val="tx1"/>
                </a:solidFill>
                <a:latin typeface="Times New Roman" panose="02020603050405020304" pitchFamily="18" charset="0"/>
                <a:cs typeface="Times New Roman" panose="02020603050405020304" pitchFamily="18" charset="0"/>
              </a:rPr>
              <a:t> </a:t>
            </a:r>
            <a:r>
              <a:rPr lang="lt-LT" dirty="0" smtClean="0">
                <a:solidFill>
                  <a:schemeClr val="tx1"/>
                </a:solidFill>
                <a:latin typeface="Times New Roman" panose="02020603050405020304" pitchFamily="18" charset="0"/>
                <a:cs typeface="Times New Roman" panose="02020603050405020304" pitchFamily="18" charset="0"/>
              </a:rPr>
              <a:t>                                         Visuomenės sveikatos specialistė</a:t>
            </a:r>
          </a:p>
          <a:p>
            <a:r>
              <a:rPr lang="lt-LT" dirty="0">
                <a:solidFill>
                  <a:schemeClr val="tx1"/>
                </a:solidFill>
                <a:latin typeface="Times New Roman" panose="02020603050405020304" pitchFamily="18" charset="0"/>
                <a:cs typeface="Times New Roman" panose="02020603050405020304" pitchFamily="18" charset="0"/>
              </a:rPr>
              <a:t> </a:t>
            </a:r>
            <a:r>
              <a:rPr lang="lt-LT" dirty="0" smtClean="0">
                <a:solidFill>
                  <a:schemeClr val="tx1"/>
                </a:solidFill>
                <a:latin typeface="Times New Roman" panose="02020603050405020304" pitchFamily="18" charset="0"/>
                <a:cs typeface="Times New Roman" panose="02020603050405020304" pitchFamily="18" charset="0"/>
              </a:rPr>
              <a:t>                                                    Laima </a:t>
            </a:r>
            <a:r>
              <a:rPr lang="lt-LT" dirty="0" err="1" smtClean="0">
                <a:solidFill>
                  <a:schemeClr val="tx1"/>
                </a:solidFill>
                <a:latin typeface="Times New Roman" panose="02020603050405020304" pitchFamily="18" charset="0"/>
                <a:cs typeface="Times New Roman" panose="02020603050405020304" pitchFamily="18" charset="0"/>
              </a:rPr>
              <a:t>Litovčenko</a:t>
            </a:r>
            <a:endParaRPr lang="lt-LT" dirty="0">
              <a:solidFill>
                <a:schemeClr val="tx1"/>
              </a:solidFill>
              <a:latin typeface="Times New Roman" panose="02020603050405020304" pitchFamily="18" charset="0"/>
              <a:cs typeface="Times New Roman" panose="02020603050405020304" pitchFamily="18" charset="0"/>
            </a:endParaRPr>
          </a:p>
        </p:txBody>
      </p:sp>
      <p:pic>
        <p:nvPicPr>
          <p:cNvPr id="5" name="Paveikslėlis 4"/>
          <p:cNvPicPr>
            <a:picLocks noChangeAspect="1"/>
          </p:cNvPicPr>
          <p:nvPr/>
        </p:nvPicPr>
        <p:blipFill>
          <a:blip r:embed="rId2"/>
          <a:stretch>
            <a:fillRect/>
          </a:stretch>
        </p:blipFill>
        <p:spPr>
          <a:xfrm>
            <a:off x="0" y="0"/>
            <a:ext cx="2591025" cy="1524132"/>
          </a:xfrm>
          <a:prstGeom prst="rect">
            <a:avLst/>
          </a:prstGeom>
        </p:spPr>
      </p:pic>
      <p:pic>
        <p:nvPicPr>
          <p:cNvPr id="7" name="Paveikslėlis 6"/>
          <p:cNvPicPr>
            <a:picLocks noChangeAspect="1"/>
          </p:cNvPicPr>
          <p:nvPr/>
        </p:nvPicPr>
        <p:blipFill>
          <a:blip r:embed="rId3"/>
          <a:stretch>
            <a:fillRect/>
          </a:stretch>
        </p:blipFill>
        <p:spPr>
          <a:xfrm>
            <a:off x="9783871" y="0"/>
            <a:ext cx="2408129" cy="707197"/>
          </a:xfrm>
          <a:prstGeom prst="rect">
            <a:avLst/>
          </a:prstGeom>
        </p:spPr>
      </p:pic>
    </p:spTree>
    <p:extLst>
      <p:ext uri="{BB962C8B-B14F-4D97-AF65-F5344CB8AC3E}">
        <p14:creationId xmlns:p14="http://schemas.microsoft.com/office/powerpoint/2010/main" val="3985131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vadinimas 2"/>
          <p:cNvSpPr>
            <a:spLocks noGrp="1"/>
          </p:cNvSpPr>
          <p:nvPr>
            <p:ph type="title"/>
          </p:nvPr>
        </p:nvSpPr>
        <p:spPr>
          <a:xfrm>
            <a:off x="677334" y="609600"/>
            <a:ext cx="10878396" cy="636270"/>
          </a:xfrm>
        </p:spPr>
        <p:txBody>
          <a:bodyPr>
            <a:normAutofit/>
          </a:bodyPr>
          <a:lstStyle/>
          <a:p>
            <a:r>
              <a:rPr lang="lt-LT" sz="2400" dirty="0" smtClean="0">
                <a:solidFill>
                  <a:schemeClr val="tx1"/>
                </a:solidFill>
                <a:latin typeface="Times New Roman" panose="02020603050405020304" pitchFamily="18" charset="0"/>
                <a:cs typeface="Times New Roman" panose="02020603050405020304" pitchFamily="18" charset="0"/>
              </a:rPr>
              <a:t>SUVESTINĖ PAGAL ORGANŲ SISTEMOS SUTRIKIMUS 2019 M.,PROCENTAIS</a:t>
            </a:r>
            <a:endParaRPr lang="lt-LT"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5" name="Turinio vietos rezervavimo ženklas 4"/>
          <p:cNvGraphicFramePr>
            <a:graphicFrameLocks noGrp="1"/>
          </p:cNvGraphicFramePr>
          <p:nvPr>
            <p:ph sz="quarter" idx="4294967295"/>
            <p:extLst>
              <p:ext uri="{D42A27DB-BD31-4B8C-83A1-F6EECF244321}">
                <p14:modId xmlns:p14="http://schemas.microsoft.com/office/powerpoint/2010/main" val="1624121882"/>
              </p:ext>
            </p:extLst>
          </p:nvPr>
        </p:nvGraphicFramePr>
        <p:xfrm>
          <a:off x="914400" y="1703071"/>
          <a:ext cx="10363200" cy="4088130"/>
        </p:xfrm>
        <a:graphic>
          <a:graphicData uri="http://schemas.openxmlformats.org/drawingml/2006/chart">
            <c:chart xmlns:c="http://schemas.openxmlformats.org/drawingml/2006/chart" xmlns:r="http://schemas.openxmlformats.org/officeDocument/2006/relationships" r:id="rId3"/>
          </a:graphicData>
        </a:graphic>
      </p:graphicFrame>
      <p:pic>
        <p:nvPicPr>
          <p:cNvPr id="2" name="Paveikslėlis 1"/>
          <p:cNvPicPr>
            <a:picLocks noChangeAspect="1"/>
          </p:cNvPicPr>
          <p:nvPr/>
        </p:nvPicPr>
        <p:blipFill>
          <a:blip r:embed="rId4"/>
          <a:stretch>
            <a:fillRect/>
          </a:stretch>
        </p:blipFill>
        <p:spPr>
          <a:xfrm>
            <a:off x="10405717" y="0"/>
            <a:ext cx="1786283" cy="426757"/>
          </a:xfrm>
          <a:prstGeom prst="rect">
            <a:avLst/>
          </a:prstGeom>
        </p:spPr>
      </p:pic>
    </p:spTree>
    <p:extLst>
      <p:ext uri="{BB962C8B-B14F-4D97-AF65-F5344CB8AC3E}">
        <p14:creationId xmlns:p14="http://schemas.microsoft.com/office/powerpoint/2010/main" val="6103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77334" y="609600"/>
            <a:ext cx="10430548" cy="1320800"/>
          </a:xfrm>
        </p:spPr>
        <p:txBody>
          <a:bodyPr/>
          <a:lstStyle/>
          <a:p>
            <a:r>
              <a:rPr lang="lt-LT" dirty="0" smtClean="0">
                <a:solidFill>
                  <a:schemeClr val="tx1"/>
                </a:solidFill>
                <a:latin typeface="Times New Roman" panose="02020603050405020304" pitchFamily="18" charset="0"/>
                <a:cs typeface="Times New Roman" panose="02020603050405020304" pitchFamily="18" charset="0"/>
              </a:rPr>
              <a:t>Baltijos gimnazijos sveikatos rodiklių suvestinė(1)</a:t>
            </a:r>
            <a:endParaRPr lang="lt-LT" dirty="0">
              <a:solidFill>
                <a:schemeClr val="tx1"/>
              </a:solidFill>
              <a:latin typeface="Times New Roman" panose="02020603050405020304" pitchFamily="18" charset="0"/>
              <a:cs typeface="Times New Roman" panose="02020603050405020304" pitchFamily="18" charset="0"/>
            </a:endParaRPr>
          </a:p>
        </p:txBody>
      </p:sp>
      <p:graphicFrame>
        <p:nvGraphicFramePr>
          <p:cNvPr id="3" name="Lentelė 2"/>
          <p:cNvGraphicFramePr>
            <a:graphicFrameLocks noGrp="1"/>
          </p:cNvGraphicFramePr>
          <p:nvPr>
            <p:extLst>
              <p:ext uri="{D42A27DB-BD31-4B8C-83A1-F6EECF244321}">
                <p14:modId xmlns:p14="http://schemas.microsoft.com/office/powerpoint/2010/main" val="3960444890"/>
              </p:ext>
            </p:extLst>
          </p:nvPr>
        </p:nvGraphicFramePr>
        <p:xfrm>
          <a:off x="677863" y="2047009"/>
          <a:ext cx="9411711" cy="3865183"/>
        </p:xfrm>
        <a:graphic>
          <a:graphicData uri="http://schemas.openxmlformats.org/drawingml/2006/table">
            <a:tbl>
              <a:tblPr firstRow="1" firstCol="1" bandRow="1"/>
              <a:tblGrid>
                <a:gridCol w="432591">
                  <a:extLst>
                    <a:ext uri="{9D8B030D-6E8A-4147-A177-3AD203B41FA5}">
                      <a16:colId xmlns:a16="http://schemas.microsoft.com/office/drawing/2014/main" xmlns="" val="20000"/>
                    </a:ext>
                  </a:extLst>
                </a:gridCol>
                <a:gridCol w="6054489">
                  <a:extLst>
                    <a:ext uri="{9D8B030D-6E8A-4147-A177-3AD203B41FA5}">
                      <a16:colId xmlns:a16="http://schemas.microsoft.com/office/drawing/2014/main" xmlns="" val="20001"/>
                    </a:ext>
                  </a:extLst>
                </a:gridCol>
                <a:gridCol w="596534">
                  <a:extLst>
                    <a:ext uri="{9D8B030D-6E8A-4147-A177-3AD203B41FA5}">
                      <a16:colId xmlns:a16="http://schemas.microsoft.com/office/drawing/2014/main" xmlns="" val="20002"/>
                    </a:ext>
                  </a:extLst>
                </a:gridCol>
                <a:gridCol w="749107">
                  <a:extLst>
                    <a:ext uri="{9D8B030D-6E8A-4147-A177-3AD203B41FA5}">
                      <a16:colId xmlns:a16="http://schemas.microsoft.com/office/drawing/2014/main" xmlns="" val="20003"/>
                    </a:ext>
                  </a:extLst>
                </a:gridCol>
                <a:gridCol w="758083">
                  <a:extLst>
                    <a:ext uri="{9D8B030D-6E8A-4147-A177-3AD203B41FA5}">
                      <a16:colId xmlns:a16="http://schemas.microsoft.com/office/drawing/2014/main" xmlns="" val="20004"/>
                    </a:ext>
                  </a:extLst>
                </a:gridCol>
                <a:gridCol w="820907">
                  <a:extLst>
                    <a:ext uri="{9D8B030D-6E8A-4147-A177-3AD203B41FA5}">
                      <a16:colId xmlns:a16="http://schemas.microsoft.com/office/drawing/2014/main" xmlns="" val="20005"/>
                    </a:ext>
                  </a:extLst>
                </a:gridCol>
              </a:tblGrid>
              <a:tr h="1851139">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Eil. Nr.</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ct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Rodiklis</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N</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Rodiklio reikšmė</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Rodiklio reikšmė  savivaldybėje</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Pokytis nuo praeitų metų</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extLst>
                  <a:ext uri="{0D108BD9-81ED-4DB2-BD59-A6C34878D82A}">
                    <a16:rowId xmlns:a16="http://schemas.microsoft.com/office/drawing/2014/main" xmlns="" val="10000"/>
                  </a:ext>
                </a:extLst>
              </a:tr>
              <a:tr h="352158">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lankančių ugdymo įstaiga, skaičius</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344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5425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+18,62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52158">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pristačiusių formą Nr. E027-1,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188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54,65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3,47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-29,57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CB"/>
                    </a:solidFill>
                  </a:tcPr>
                </a:tc>
                <a:extLst>
                  <a:ext uri="{0D108BD9-81ED-4DB2-BD59-A6C34878D82A}">
                    <a16:rowId xmlns:a16="http://schemas.microsoft.com/office/drawing/2014/main" xmlns="" val="10002"/>
                  </a:ext>
                </a:extLst>
              </a:tr>
              <a:tr h="654864">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3.</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kurių formos  Nr. E027-1 formos I dalis "Fizinės būklės įvertinimas" užpildyta,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271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78,78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5,00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-14,11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654864">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kurių formos  Nr. E027-1 formos II dalis "Dantų ir žandikaulių būklės įvertinimas" užpildyta,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205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59,59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3,78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-23,88</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CB"/>
                    </a:solidFill>
                  </a:tcPr>
                </a:tc>
                <a:extLst>
                  <a:ext uri="{0D108BD9-81ED-4DB2-BD59-A6C34878D82A}">
                    <a16:rowId xmlns:a16="http://schemas.microsoft.com/office/drawing/2014/main" xmlns="" val="10004"/>
                  </a:ext>
                </a:extLst>
              </a:tr>
            </a:tbl>
          </a:graphicData>
        </a:graphic>
      </p:graphicFrame>
      <p:sp>
        <p:nvSpPr>
          <p:cNvPr id="5" name="Stačiakampis 4"/>
          <p:cNvSpPr/>
          <p:nvPr/>
        </p:nvSpPr>
        <p:spPr>
          <a:xfrm>
            <a:off x="677334" y="6060489"/>
            <a:ext cx="4757111" cy="276999"/>
          </a:xfrm>
          <a:prstGeom prst="rect">
            <a:avLst/>
          </a:prstGeom>
        </p:spPr>
        <p:txBody>
          <a:bodyPr wrap="square">
            <a:spAutoFit/>
          </a:bodyPr>
          <a:lstStyle/>
          <a:p>
            <a:pPr lvl="0" defTabSz="914400" fontAlgn="base">
              <a:spcBef>
                <a:spcPct val="0"/>
              </a:spcBef>
              <a:spcAft>
                <a:spcPct val="0"/>
              </a:spcAft>
            </a:pPr>
            <a:r>
              <a:rPr lang="lt-LT" altLang="lt-LT" sz="1200" i="1" dirty="0">
                <a:solidFill>
                  <a:prstClr val="black"/>
                </a:solidFill>
                <a:latin typeface="Times New Roman" pitchFamily="18" charset="0"/>
                <a:cs typeface="Times New Roman" pitchFamily="18" charset="0"/>
              </a:rPr>
              <a:t>Šaltinis: </a:t>
            </a:r>
            <a:r>
              <a:rPr lang="en-US" altLang="lt-LT" sz="1200" i="1" dirty="0" err="1">
                <a:solidFill>
                  <a:prstClr val="black"/>
                </a:solidFill>
                <a:latin typeface="Times New Roman" pitchFamily="18" charset="0"/>
                <a:cs typeface="Times New Roman" pitchFamily="18" charset="0"/>
              </a:rPr>
              <a:t>Vaik</a:t>
            </a:r>
            <a:r>
              <a:rPr lang="lt-LT" altLang="lt-LT" sz="1200" i="1" dirty="0">
                <a:solidFill>
                  <a:prstClr val="black"/>
                </a:solidFill>
                <a:latin typeface="Times New Roman" pitchFamily="18" charset="0"/>
                <a:cs typeface="Times New Roman" pitchFamily="18" charset="0"/>
              </a:rPr>
              <a:t>ų sveikatos stebėsenos informacinė sistema (VSSIS)</a:t>
            </a:r>
          </a:p>
        </p:txBody>
      </p:sp>
    </p:spTree>
    <p:extLst>
      <p:ext uri="{BB962C8B-B14F-4D97-AF65-F5344CB8AC3E}">
        <p14:creationId xmlns:p14="http://schemas.microsoft.com/office/powerpoint/2010/main" val="17616793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792163" y="588818"/>
            <a:ext cx="10513146" cy="1320800"/>
          </a:xfrm>
        </p:spPr>
        <p:txBody>
          <a:bodyPr/>
          <a:lstStyle/>
          <a:p>
            <a:r>
              <a:rPr lang="lt-LT" dirty="0">
                <a:solidFill>
                  <a:prstClr val="black"/>
                </a:solidFill>
                <a:latin typeface="Times New Roman" panose="02020603050405020304" pitchFamily="18" charset="0"/>
                <a:cs typeface="Times New Roman" panose="02020603050405020304" pitchFamily="18" charset="0"/>
              </a:rPr>
              <a:t>Baltijos gimnazijos sveikatos </a:t>
            </a:r>
            <a:r>
              <a:rPr lang="lt-LT" dirty="0" smtClean="0">
                <a:solidFill>
                  <a:prstClr val="black"/>
                </a:solidFill>
                <a:latin typeface="Times New Roman" panose="02020603050405020304" pitchFamily="18" charset="0"/>
                <a:cs typeface="Times New Roman" panose="02020603050405020304" pitchFamily="18" charset="0"/>
              </a:rPr>
              <a:t>rodiklių suvestinė(2)</a:t>
            </a:r>
            <a:endParaRPr lang="lt-LT" dirty="0">
              <a:latin typeface="Times New Roman" panose="02020603050405020304" pitchFamily="18" charset="0"/>
              <a:cs typeface="Times New Roman" panose="02020603050405020304" pitchFamily="18" charset="0"/>
            </a:endParaRPr>
          </a:p>
        </p:txBody>
      </p:sp>
      <p:graphicFrame>
        <p:nvGraphicFramePr>
          <p:cNvPr id="3" name="Lentelė 2"/>
          <p:cNvGraphicFramePr>
            <a:graphicFrameLocks noGrp="1"/>
          </p:cNvGraphicFramePr>
          <p:nvPr>
            <p:extLst>
              <p:ext uri="{D42A27DB-BD31-4B8C-83A1-F6EECF244321}">
                <p14:modId xmlns:p14="http://schemas.microsoft.com/office/powerpoint/2010/main" val="3642305597"/>
              </p:ext>
            </p:extLst>
          </p:nvPr>
        </p:nvGraphicFramePr>
        <p:xfrm>
          <a:off x="677863" y="2317171"/>
          <a:ext cx="9006464" cy="3211159"/>
        </p:xfrm>
        <a:graphic>
          <a:graphicData uri="http://schemas.openxmlformats.org/drawingml/2006/table">
            <a:tbl>
              <a:tblPr firstRow="1" firstCol="1" bandRow="1"/>
              <a:tblGrid>
                <a:gridCol w="395113">
                  <a:extLst>
                    <a:ext uri="{9D8B030D-6E8A-4147-A177-3AD203B41FA5}">
                      <a16:colId xmlns:a16="http://schemas.microsoft.com/office/drawing/2014/main" xmlns="" val="20000"/>
                    </a:ext>
                  </a:extLst>
                </a:gridCol>
                <a:gridCol w="5529948">
                  <a:extLst>
                    <a:ext uri="{9D8B030D-6E8A-4147-A177-3AD203B41FA5}">
                      <a16:colId xmlns:a16="http://schemas.microsoft.com/office/drawing/2014/main" xmlns="" val="20001"/>
                    </a:ext>
                  </a:extLst>
                </a:gridCol>
                <a:gridCol w="544852">
                  <a:extLst>
                    <a:ext uri="{9D8B030D-6E8A-4147-A177-3AD203B41FA5}">
                      <a16:colId xmlns:a16="http://schemas.microsoft.com/office/drawing/2014/main" xmlns="" val="20002"/>
                    </a:ext>
                  </a:extLst>
                </a:gridCol>
                <a:gridCol w="684207">
                  <a:extLst>
                    <a:ext uri="{9D8B030D-6E8A-4147-A177-3AD203B41FA5}">
                      <a16:colId xmlns:a16="http://schemas.microsoft.com/office/drawing/2014/main" xmlns="" val="20003"/>
                    </a:ext>
                  </a:extLst>
                </a:gridCol>
                <a:gridCol w="692405">
                  <a:extLst>
                    <a:ext uri="{9D8B030D-6E8A-4147-A177-3AD203B41FA5}">
                      <a16:colId xmlns:a16="http://schemas.microsoft.com/office/drawing/2014/main" xmlns="" val="20004"/>
                    </a:ext>
                  </a:extLst>
                </a:gridCol>
                <a:gridCol w="1159939">
                  <a:extLst>
                    <a:ext uri="{9D8B030D-6E8A-4147-A177-3AD203B41FA5}">
                      <a16:colId xmlns:a16="http://schemas.microsoft.com/office/drawing/2014/main" xmlns="" val="20005"/>
                    </a:ext>
                  </a:extLst>
                </a:gridCol>
              </a:tblGrid>
              <a:tr h="768199">
                <a:tc>
                  <a:txBody>
                    <a:bodyPr/>
                    <a:lstStyle/>
                    <a:p>
                      <a:pPr algn="ct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5.</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galinčių dalyvauti ugdymo veikloje be jokių apribojimų,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235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86,72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86,72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-3,89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95585">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6.</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per mažą svorį,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26</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9,59</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9,59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-12,02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426392">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normalų svorį,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137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50,55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50,55</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-24,03</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426392">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antsvorį,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26</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9,59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9,59</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-22,72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426392">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turinčių nutukimą, dalis (%)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6,27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6,27</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-38,23</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768199">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priskiriamų pagrindinei fizinio ugdymo grupei,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250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92,25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92,25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+2,24</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
        <p:nvSpPr>
          <p:cNvPr id="4" name="Stačiakampis 3"/>
          <p:cNvSpPr/>
          <p:nvPr/>
        </p:nvSpPr>
        <p:spPr>
          <a:xfrm>
            <a:off x="792163" y="5705050"/>
            <a:ext cx="4185082" cy="276999"/>
          </a:xfrm>
          <a:prstGeom prst="rect">
            <a:avLst/>
          </a:prstGeom>
        </p:spPr>
        <p:txBody>
          <a:bodyPr wrap="square">
            <a:spAutoFit/>
          </a:bodyPr>
          <a:lstStyle/>
          <a:p>
            <a:pPr lvl="0" defTabSz="914400" fontAlgn="base">
              <a:spcBef>
                <a:spcPct val="0"/>
              </a:spcBef>
              <a:spcAft>
                <a:spcPct val="0"/>
              </a:spcAft>
            </a:pPr>
            <a:r>
              <a:rPr lang="lt-LT" altLang="lt-LT" sz="1200" i="1" dirty="0">
                <a:solidFill>
                  <a:prstClr val="black"/>
                </a:solidFill>
                <a:latin typeface="Times New Roman" pitchFamily="18" charset="0"/>
                <a:cs typeface="Times New Roman" pitchFamily="18" charset="0"/>
              </a:rPr>
              <a:t>Šaltinis: </a:t>
            </a:r>
            <a:r>
              <a:rPr lang="en-US" altLang="lt-LT" sz="1200" i="1" dirty="0" err="1">
                <a:solidFill>
                  <a:prstClr val="black"/>
                </a:solidFill>
                <a:latin typeface="Times New Roman" pitchFamily="18" charset="0"/>
                <a:cs typeface="Times New Roman" pitchFamily="18" charset="0"/>
              </a:rPr>
              <a:t>Vaik</a:t>
            </a:r>
            <a:r>
              <a:rPr lang="lt-LT" altLang="lt-LT" sz="1200" i="1" dirty="0">
                <a:solidFill>
                  <a:prstClr val="black"/>
                </a:solidFill>
                <a:latin typeface="Times New Roman" pitchFamily="18" charset="0"/>
                <a:cs typeface="Times New Roman" pitchFamily="18" charset="0"/>
              </a:rPr>
              <a:t>ų sveikatos stebėsenos informacinė sistema (</a:t>
            </a:r>
            <a:r>
              <a:rPr lang="lt-LT" altLang="lt-LT" sz="1200" i="1" dirty="0" smtClean="0">
                <a:solidFill>
                  <a:prstClr val="black"/>
                </a:solidFill>
                <a:latin typeface="Times New Roman" pitchFamily="18" charset="0"/>
                <a:cs typeface="Times New Roman" pitchFamily="18" charset="0"/>
              </a:rPr>
              <a:t>VSSIS</a:t>
            </a:r>
            <a:r>
              <a:rPr lang="lt-LT" altLang="lt-LT" sz="1200" i="1" dirty="0">
                <a:solidFill>
                  <a:prstClr val="black"/>
                </a:solidFill>
                <a:latin typeface="Times New Roman" pitchFamily="18" charset="0"/>
                <a:cs typeface="Times New Roman" pitchFamily="18" charset="0"/>
              </a:rPr>
              <a:t>)</a:t>
            </a:r>
          </a:p>
        </p:txBody>
      </p:sp>
    </p:spTree>
    <p:extLst>
      <p:ext uri="{BB962C8B-B14F-4D97-AF65-F5344CB8AC3E}">
        <p14:creationId xmlns:p14="http://schemas.microsoft.com/office/powerpoint/2010/main" val="2982386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04389" y="607291"/>
            <a:ext cx="10420157" cy="1320800"/>
          </a:xfrm>
        </p:spPr>
        <p:txBody>
          <a:bodyPr/>
          <a:lstStyle/>
          <a:p>
            <a:r>
              <a:rPr lang="lt-LT" dirty="0">
                <a:solidFill>
                  <a:prstClr val="black"/>
                </a:solidFill>
                <a:latin typeface="Times New Roman" panose="02020603050405020304" pitchFamily="18" charset="0"/>
                <a:cs typeface="Times New Roman" panose="02020603050405020304" pitchFamily="18" charset="0"/>
              </a:rPr>
              <a:t>Baltijos gimnazijos sveikatos rodiklių </a:t>
            </a:r>
            <a:r>
              <a:rPr lang="lt-LT" dirty="0" smtClean="0">
                <a:solidFill>
                  <a:prstClr val="black"/>
                </a:solidFill>
                <a:latin typeface="Times New Roman" panose="02020603050405020304" pitchFamily="18" charset="0"/>
                <a:cs typeface="Times New Roman" panose="02020603050405020304" pitchFamily="18" charset="0"/>
              </a:rPr>
              <a:t>suvestinė(3)</a:t>
            </a:r>
            <a:endParaRPr lang="lt-LT" dirty="0">
              <a:latin typeface="Times New Roman" panose="02020603050405020304" pitchFamily="18" charset="0"/>
              <a:cs typeface="Times New Roman" panose="02020603050405020304" pitchFamily="18" charset="0"/>
            </a:endParaRPr>
          </a:p>
        </p:txBody>
      </p:sp>
      <p:graphicFrame>
        <p:nvGraphicFramePr>
          <p:cNvPr id="3" name="Lentelė 2"/>
          <p:cNvGraphicFramePr>
            <a:graphicFrameLocks noGrp="1"/>
          </p:cNvGraphicFramePr>
          <p:nvPr>
            <p:extLst>
              <p:ext uri="{D42A27DB-BD31-4B8C-83A1-F6EECF244321}">
                <p14:modId xmlns:p14="http://schemas.microsoft.com/office/powerpoint/2010/main" val="4271920072"/>
              </p:ext>
            </p:extLst>
          </p:nvPr>
        </p:nvGraphicFramePr>
        <p:xfrm>
          <a:off x="677333" y="1928091"/>
          <a:ext cx="8596311" cy="3256368"/>
        </p:xfrm>
        <a:graphic>
          <a:graphicData uri="http://schemas.openxmlformats.org/drawingml/2006/table">
            <a:tbl>
              <a:tblPr firstRow="1" firstCol="1" bandRow="1"/>
              <a:tblGrid>
                <a:gridCol w="395113">
                  <a:extLst>
                    <a:ext uri="{9D8B030D-6E8A-4147-A177-3AD203B41FA5}">
                      <a16:colId xmlns:a16="http://schemas.microsoft.com/office/drawing/2014/main" xmlns="" val="20000"/>
                    </a:ext>
                  </a:extLst>
                </a:gridCol>
                <a:gridCol w="5529948">
                  <a:extLst>
                    <a:ext uri="{9D8B030D-6E8A-4147-A177-3AD203B41FA5}">
                      <a16:colId xmlns:a16="http://schemas.microsoft.com/office/drawing/2014/main" xmlns="" val="20001"/>
                    </a:ext>
                  </a:extLst>
                </a:gridCol>
                <a:gridCol w="544852">
                  <a:extLst>
                    <a:ext uri="{9D8B030D-6E8A-4147-A177-3AD203B41FA5}">
                      <a16:colId xmlns:a16="http://schemas.microsoft.com/office/drawing/2014/main" xmlns="" val="20002"/>
                    </a:ext>
                  </a:extLst>
                </a:gridCol>
                <a:gridCol w="684207">
                  <a:extLst>
                    <a:ext uri="{9D8B030D-6E8A-4147-A177-3AD203B41FA5}">
                      <a16:colId xmlns:a16="http://schemas.microsoft.com/office/drawing/2014/main" xmlns="" val="20003"/>
                    </a:ext>
                  </a:extLst>
                </a:gridCol>
                <a:gridCol w="692405">
                  <a:extLst>
                    <a:ext uri="{9D8B030D-6E8A-4147-A177-3AD203B41FA5}">
                      <a16:colId xmlns:a16="http://schemas.microsoft.com/office/drawing/2014/main" xmlns="" val="20004"/>
                    </a:ext>
                  </a:extLst>
                </a:gridCol>
                <a:gridCol w="749786">
                  <a:extLst>
                    <a:ext uri="{9D8B030D-6E8A-4147-A177-3AD203B41FA5}">
                      <a16:colId xmlns:a16="http://schemas.microsoft.com/office/drawing/2014/main" xmlns="" val="20005"/>
                    </a:ext>
                  </a:extLst>
                </a:gridCol>
              </a:tblGrid>
              <a:tr h="617682">
                <a:tc>
                  <a:txBody>
                    <a:bodyPr/>
                    <a:lstStyle/>
                    <a:p>
                      <a:pPr algn="ct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11.</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priskiriamų parengiamajai fizinio ugdymo grupei,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5,54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5,54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+13,29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640857">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smtClean="0">
                          <a:solidFill>
                            <a:srgbClr val="000000"/>
                          </a:solidFill>
                          <a:effectLst/>
                          <a:latin typeface="Times New Roman" panose="02020603050405020304" pitchFamily="18" charset="0"/>
                          <a:ea typeface="Times New Roman" panose="02020603050405020304" pitchFamily="18" charset="0"/>
                        </a:rPr>
                        <a:t>Mokinių</a:t>
                      </a:r>
                      <a:r>
                        <a:rPr lang="lt-LT" sz="1600" b="1" dirty="0">
                          <a:solidFill>
                            <a:srgbClr val="000000"/>
                          </a:solidFill>
                          <a:effectLst/>
                          <a:latin typeface="Times New Roman" panose="02020603050405020304" pitchFamily="18" charset="0"/>
                          <a:ea typeface="Times New Roman" panose="02020603050405020304" pitchFamily="18" charset="0"/>
                        </a:rPr>
                        <a:t>, priskiriamų specialiajai fizinio ugdymo grupei,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6</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2,21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2,21</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NA</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640857">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13.</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kuriems nurodytos bendrosios rekomendacijos,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10,70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10,70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+13,83</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91222">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kuriems nurodytos specialiosios rekomendacijos,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3,32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3,32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NA</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457406">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atleistų nuo kūno kultūros pamokų,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1,85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1,85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NA</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335097">
                <a:tc>
                  <a:txBody>
                    <a:bodyPr/>
                    <a:lstStyle/>
                    <a:p>
                      <a:pPr algn="ct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16.</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kuriems pritaikytas maitinimas,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0,74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0,74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NA</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pic>
        <p:nvPicPr>
          <p:cNvPr id="5" name="Paveikslėlis 4"/>
          <p:cNvPicPr>
            <a:picLocks noChangeAspect="1"/>
          </p:cNvPicPr>
          <p:nvPr/>
        </p:nvPicPr>
        <p:blipFill>
          <a:blip r:embed="rId2"/>
          <a:stretch>
            <a:fillRect/>
          </a:stretch>
        </p:blipFill>
        <p:spPr>
          <a:xfrm>
            <a:off x="677333" y="6179033"/>
            <a:ext cx="4109060" cy="323116"/>
          </a:xfrm>
          <a:prstGeom prst="rect">
            <a:avLst/>
          </a:prstGeom>
        </p:spPr>
      </p:pic>
    </p:spTree>
    <p:extLst>
      <p:ext uri="{BB962C8B-B14F-4D97-AF65-F5344CB8AC3E}">
        <p14:creationId xmlns:p14="http://schemas.microsoft.com/office/powerpoint/2010/main" val="1630346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77334" y="609600"/>
            <a:ext cx="10409766" cy="1320800"/>
          </a:xfrm>
        </p:spPr>
        <p:txBody>
          <a:bodyPr/>
          <a:lstStyle/>
          <a:p>
            <a:r>
              <a:rPr lang="lt-LT" dirty="0">
                <a:solidFill>
                  <a:prstClr val="black"/>
                </a:solidFill>
                <a:latin typeface="Times New Roman" panose="02020603050405020304" pitchFamily="18" charset="0"/>
                <a:cs typeface="Times New Roman" panose="02020603050405020304" pitchFamily="18" charset="0"/>
              </a:rPr>
              <a:t>Baltijos gimnazijos sveikatos rodiklių </a:t>
            </a:r>
            <a:r>
              <a:rPr lang="lt-LT" dirty="0" smtClean="0">
                <a:solidFill>
                  <a:prstClr val="black"/>
                </a:solidFill>
                <a:latin typeface="Times New Roman" panose="02020603050405020304" pitchFamily="18" charset="0"/>
                <a:cs typeface="Times New Roman" panose="02020603050405020304" pitchFamily="18" charset="0"/>
              </a:rPr>
              <a:t>suvestinė(4)</a:t>
            </a:r>
            <a:endParaRPr lang="lt-LT" dirty="0">
              <a:latin typeface="Times New Roman" panose="02020603050405020304" pitchFamily="18" charset="0"/>
              <a:cs typeface="Times New Roman" panose="02020603050405020304" pitchFamily="18" charset="0"/>
            </a:endParaRPr>
          </a:p>
        </p:txBody>
      </p:sp>
      <p:graphicFrame>
        <p:nvGraphicFramePr>
          <p:cNvPr id="3" name="Lentelė 2"/>
          <p:cNvGraphicFramePr>
            <a:graphicFrameLocks noGrp="1"/>
          </p:cNvGraphicFramePr>
          <p:nvPr>
            <p:extLst>
              <p:ext uri="{D42A27DB-BD31-4B8C-83A1-F6EECF244321}">
                <p14:modId xmlns:p14="http://schemas.microsoft.com/office/powerpoint/2010/main" val="2747608778"/>
              </p:ext>
            </p:extLst>
          </p:nvPr>
        </p:nvGraphicFramePr>
        <p:xfrm>
          <a:off x="677863" y="1930399"/>
          <a:ext cx="9432492" cy="3067630"/>
        </p:xfrm>
        <a:graphic>
          <a:graphicData uri="http://schemas.openxmlformats.org/drawingml/2006/table">
            <a:tbl>
              <a:tblPr firstRow="1" firstCol="1" bandRow="1"/>
              <a:tblGrid>
                <a:gridCol w="433546">
                  <a:extLst>
                    <a:ext uri="{9D8B030D-6E8A-4147-A177-3AD203B41FA5}">
                      <a16:colId xmlns:a16="http://schemas.microsoft.com/office/drawing/2014/main" xmlns="" val="20000"/>
                    </a:ext>
                  </a:extLst>
                </a:gridCol>
                <a:gridCol w="6067858">
                  <a:extLst>
                    <a:ext uri="{9D8B030D-6E8A-4147-A177-3AD203B41FA5}">
                      <a16:colId xmlns:a16="http://schemas.microsoft.com/office/drawing/2014/main" xmlns="" val="20001"/>
                    </a:ext>
                  </a:extLst>
                </a:gridCol>
                <a:gridCol w="597851">
                  <a:extLst>
                    <a:ext uri="{9D8B030D-6E8A-4147-A177-3AD203B41FA5}">
                      <a16:colId xmlns:a16="http://schemas.microsoft.com/office/drawing/2014/main" xmlns="" val="20002"/>
                    </a:ext>
                  </a:extLst>
                </a:gridCol>
                <a:gridCol w="750761">
                  <a:extLst>
                    <a:ext uri="{9D8B030D-6E8A-4147-A177-3AD203B41FA5}">
                      <a16:colId xmlns:a16="http://schemas.microsoft.com/office/drawing/2014/main" xmlns="" val="20003"/>
                    </a:ext>
                  </a:extLst>
                </a:gridCol>
                <a:gridCol w="759757">
                  <a:extLst>
                    <a:ext uri="{9D8B030D-6E8A-4147-A177-3AD203B41FA5}">
                      <a16:colId xmlns:a16="http://schemas.microsoft.com/office/drawing/2014/main" xmlns="" val="20004"/>
                    </a:ext>
                  </a:extLst>
                </a:gridCol>
                <a:gridCol w="822719">
                  <a:extLst>
                    <a:ext uri="{9D8B030D-6E8A-4147-A177-3AD203B41FA5}">
                      <a16:colId xmlns:a16="http://schemas.microsoft.com/office/drawing/2014/main" xmlns="" val="20005"/>
                    </a:ext>
                  </a:extLst>
                </a:gridCol>
              </a:tblGrid>
              <a:tr h="613526">
                <a:tc>
                  <a:txBody>
                    <a:bodyPr/>
                    <a:lstStyle/>
                    <a:p>
                      <a:pPr algn="ct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17.</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turinčių labai žemą bendrą (KPI+kpi) indeksą,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15,98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13,17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+72,01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613526">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Mokinių, turinčių žemą bendrą (KPI+kpi) indeksą, dalis (%)</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10,65</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8,78</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-35,02</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613526">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19.</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vidutinį bendrą (</a:t>
                      </a:r>
                      <a:r>
                        <a:rPr lang="lt-LT" sz="1600" b="1" dirty="0" err="1">
                          <a:solidFill>
                            <a:srgbClr val="000000"/>
                          </a:solidFill>
                          <a:effectLst/>
                          <a:latin typeface="Times New Roman" panose="02020603050405020304" pitchFamily="18" charset="0"/>
                          <a:ea typeface="Times New Roman" panose="02020603050405020304" pitchFamily="18" charset="0"/>
                        </a:rPr>
                        <a:t>KPI+kpi</a:t>
                      </a:r>
                      <a:r>
                        <a:rPr lang="lt-LT" sz="1600" b="1" dirty="0">
                          <a:solidFill>
                            <a:srgbClr val="000000"/>
                          </a:solidFill>
                          <a:effectLst/>
                          <a:latin typeface="Times New Roman" panose="02020603050405020304" pitchFamily="18" charset="0"/>
                          <a:ea typeface="Times New Roman" panose="02020603050405020304" pitchFamily="18" charset="0"/>
                        </a:rPr>
                        <a:t>) indeksą,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44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26,04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21,46</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-11,76</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613526">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20.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aukštą bendrą (</a:t>
                      </a:r>
                      <a:r>
                        <a:rPr lang="lt-LT" sz="1600" b="1" dirty="0" err="1">
                          <a:solidFill>
                            <a:srgbClr val="000000"/>
                          </a:solidFill>
                          <a:effectLst/>
                          <a:latin typeface="Times New Roman" panose="02020603050405020304" pitchFamily="18" charset="0"/>
                          <a:ea typeface="Times New Roman" panose="02020603050405020304" pitchFamily="18" charset="0"/>
                        </a:rPr>
                        <a:t>KPI+kpi</a:t>
                      </a:r>
                      <a:r>
                        <a:rPr lang="lt-LT" sz="1600" b="1" dirty="0">
                          <a:solidFill>
                            <a:srgbClr val="000000"/>
                          </a:solidFill>
                          <a:effectLst/>
                          <a:latin typeface="Times New Roman" panose="02020603050405020304" pitchFamily="18" charset="0"/>
                          <a:ea typeface="Times New Roman" panose="02020603050405020304" pitchFamily="18" charset="0"/>
                        </a:rPr>
                        <a:t>) indeksą,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40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23,67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19,51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+3,14</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613526">
                <a:tc>
                  <a:txBody>
                    <a:bodyPr/>
                    <a:lstStyle/>
                    <a:p>
                      <a:pPr algn="ctr">
                        <a:lnSpc>
                          <a:spcPct val="107000"/>
                        </a:lnSpc>
                        <a:spcAft>
                          <a:spcPts val="0"/>
                        </a:spcAft>
                      </a:pPr>
                      <a:r>
                        <a:rPr lang="lt-LT" sz="1600" b="1">
                          <a:solidFill>
                            <a:srgbClr val="000000"/>
                          </a:solidFill>
                          <a:effectLst/>
                          <a:latin typeface="Times New Roman" panose="02020603050405020304" pitchFamily="18" charset="0"/>
                          <a:ea typeface="Times New Roman" panose="02020603050405020304" pitchFamily="18" charset="0"/>
                        </a:rPr>
                        <a:t>21.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nSpc>
                          <a:spcPct val="107000"/>
                        </a:lnSpc>
                        <a:spcAft>
                          <a:spcPts val="0"/>
                        </a:spcAft>
                      </a:pPr>
                      <a:r>
                        <a:rPr lang="lt-LT" sz="1600" b="1" dirty="0">
                          <a:solidFill>
                            <a:srgbClr val="000000"/>
                          </a:solidFill>
                          <a:effectLst/>
                          <a:latin typeface="Times New Roman" panose="02020603050405020304" pitchFamily="18" charset="0"/>
                          <a:ea typeface="Times New Roman" panose="02020603050405020304" pitchFamily="18" charset="0"/>
                        </a:rPr>
                        <a:t>Mokinių, turinčių labai aukštą bendrą (</a:t>
                      </a:r>
                      <a:r>
                        <a:rPr lang="lt-LT" sz="1600" b="1" dirty="0" err="1">
                          <a:solidFill>
                            <a:srgbClr val="000000"/>
                          </a:solidFill>
                          <a:effectLst/>
                          <a:latin typeface="Times New Roman" panose="02020603050405020304" pitchFamily="18" charset="0"/>
                          <a:ea typeface="Times New Roman" panose="02020603050405020304" pitchFamily="18" charset="0"/>
                        </a:rPr>
                        <a:t>KPI+kpi</a:t>
                      </a:r>
                      <a:r>
                        <a:rPr lang="lt-LT" sz="1600" b="1" dirty="0">
                          <a:solidFill>
                            <a:srgbClr val="000000"/>
                          </a:solidFill>
                          <a:effectLst/>
                          <a:latin typeface="Times New Roman" panose="02020603050405020304" pitchFamily="18" charset="0"/>
                          <a:ea typeface="Times New Roman" panose="02020603050405020304" pitchFamily="18" charset="0"/>
                        </a:rPr>
                        <a:t>) indeksą, dalis (%)</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F5F5"/>
                    </a:solidFill>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40</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23,67</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a:solidFill>
                            <a:srgbClr val="000000"/>
                          </a:solidFill>
                          <a:effectLst/>
                          <a:latin typeface="Times New Roman" panose="02020603050405020304" pitchFamily="18" charset="0"/>
                          <a:ea typeface="Times New Roman" panose="02020603050405020304" pitchFamily="18" charset="0"/>
                        </a:rPr>
                        <a:t>19,51</a:t>
                      </a:r>
                      <a:endParaRPr lang="lt-LT" sz="160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lt-LT" sz="1600" dirty="0">
                          <a:solidFill>
                            <a:srgbClr val="000000"/>
                          </a:solidFill>
                          <a:effectLst/>
                          <a:latin typeface="Times New Roman" panose="02020603050405020304" pitchFamily="18" charset="0"/>
                          <a:ea typeface="Times New Roman" panose="02020603050405020304" pitchFamily="18" charset="0"/>
                        </a:rPr>
                        <a:t>+8,28</a:t>
                      </a:r>
                      <a:endParaRPr lang="lt-LT" sz="1600" dirty="0">
                        <a:effectLst/>
                        <a:latin typeface="Times New Roman" panose="02020603050405020304" pitchFamily="18" charset="0"/>
                        <a:ea typeface="Times New Roman" panose="02020603050405020304" pitchFamily="18" charset="0"/>
                      </a:endParaRPr>
                    </a:p>
                  </a:txBody>
                  <a:tcPr marL="21313" marR="21313" marT="21313" marB="2131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
        <p:nvSpPr>
          <p:cNvPr id="5" name="Stačiakampis 4"/>
          <p:cNvSpPr/>
          <p:nvPr/>
        </p:nvSpPr>
        <p:spPr>
          <a:xfrm>
            <a:off x="810492" y="6023309"/>
            <a:ext cx="4426526" cy="276999"/>
          </a:xfrm>
          <a:prstGeom prst="rect">
            <a:avLst/>
          </a:prstGeom>
        </p:spPr>
        <p:txBody>
          <a:bodyPr wrap="square">
            <a:spAutoFit/>
          </a:bodyPr>
          <a:lstStyle/>
          <a:p>
            <a:pPr lvl="0" defTabSz="914400" fontAlgn="base">
              <a:spcBef>
                <a:spcPct val="0"/>
              </a:spcBef>
              <a:spcAft>
                <a:spcPct val="0"/>
              </a:spcAft>
            </a:pPr>
            <a:r>
              <a:rPr lang="lt-LT" altLang="lt-LT" sz="1200" i="1" dirty="0">
                <a:solidFill>
                  <a:prstClr val="black"/>
                </a:solidFill>
                <a:latin typeface="Times New Roman" pitchFamily="18" charset="0"/>
                <a:cs typeface="Times New Roman" pitchFamily="18" charset="0"/>
              </a:rPr>
              <a:t>Šaltinis: </a:t>
            </a:r>
            <a:r>
              <a:rPr lang="en-US" altLang="lt-LT" sz="1200" i="1" dirty="0" err="1">
                <a:solidFill>
                  <a:prstClr val="black"/>
                </a:solidFill>
                <a:latin typeface="Times New Roman" pitchFamily="18" charset="0"/>
                <a:cs typeface="Times New Roman" pitchFamily="18" charset="0"/>
              </a:rPr>
              <a:t>Vaik</a:t>
            </a:r>
            <a:r>
              <a:rPr lang="lt-LT" altLang="lt-LT" sz="1200" i="1" dirty="0">
                <a:solidFill>
                  <a:prstClr val="black"/>
                </a:solidFill>
                <a:latin typeface="Times New Roman" pitchFamily="18" charset="0"/>
                <a:cs typeface="Times New Roman" pitchFamily="18" charset="0"/>
              </a:rPr>
              <a:t>ų sveikatos stebėsenos informacinė sistema (VSSIS)</a:t>
            </a:r>
          </a:p>
        </p:txBody>
      </p:sp>
      <p:sp>
        <p:nvSpPr>
          <p:cNvPr id="6" name="Stačiakampis 5"/>
          <p:cNvSpPr/>
          <p:nvPr/>
        </p:nvSpPr>
        <p:spPr>
          <a:xfrm>
            <a:off x="677334" y="5121279"/>
            <a:ext cx="8466666" cy="584775"/>
          </a:xfrm>
          <a:prstGeom prst="rect">
            <a:avLst/>
          </a:prstGeom>
        </p:spPr>
        <p:txBody>
          <a:bodyPr wrap="square">
            <a:spAutoFit/>
          </a:bodyPr>
          <a:lstStyle/>
          <a:p>
            <a:pPr lvl="0" defTabSz="914400" fontAlgn="base">
              <a:spcBef>
                <a:spcPct val="0"/>
              </a:spcBef>
              <a:spcAft>
                <a:spcPct val="0"/>
              </a:spcAft>
            </a:pPr>
            <a:r>
              <a:rPr lang="en-US" sz="1600" i="1" dirty="0">
                <a:solidFill>
                  <a:srgbClr val="000000"/>
                </a:solidFill>
                <a:latin typeface="Times New Roman" panose="02020603050405020304" pitchFamily="18" charset="0"/>
              </a:rPr>
              <a:t>KPI </a:t>
            </a:r>
            <a:r>
              <a:rPr lang="en-US" sz="1600" i="1" dirty="0" err="1">
                <a:solidFill>
                  <a:srgbClr val="000000"/>
                </a:solidFill>
                <a:latin typeface="Times New Roman" panose="02020603050405020304" pitchFamily="18" charset="0"/>
              </a:rPr>
              <a:t>ir</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kpi</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indekos</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ribos</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Labai</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žemas</a:t>
            </a:r>
            <a:r>
              <a:rPr lang="en-US" sz="1600" i="1" dirty="0">
                <a:solidFill>
                  <a:srgbClr val="000000"/>
                </a:solidFill>
                <a:latin typeface="Times New Roman" panose="02020603050405020304" pitchFamily="18" charset="0"/>
              </a:rPr>
              <a:t> - </a:t>
            </a:r>
            <a:r>
              <a:rPr lang="en-US" sz="1600" i="1" dirty="0" err="1">
                <a:solidFill>
                  <a:srgbClr val="000000"/>
                </a:solidFill>
                <a:latin typeface="Times New Roman" panose="02020603050405020304" pitchFamily="18" charset="0"/>
              </a:rPr>
              <a:t>mažiau</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nei</a:t>
            </a:r>
            <a:r>
              <a:rPr lang="en-US" sz="1600" i="1" dirty="0">
                <a:solidFill>
                  <a:srgbClr val="000000"/>
                </a:solidFill>
                <a:latin typeface="Times New Roman" panose="02020603050405020304" pitchFamily="18" charset="0"/>
              </a:rPr>
              <a:t> 1,2. </a:t>
            </a:r>
            <a:r>
              <a:rPr lang="en-US" sz="1600" i="1" dirty="0" err="1">
                <a:solidFill>
                  <a:srgbClr val="000000"/>
                </a:solidFill>
                <a:latin typeface="Times New Roman" panose="02020603050405020304" pitchFamily="18" charset="0"/>
              </a:rPr>
              <a:t>Žemas</a:t>
            </a:r>
            <a:r>
              <a:rPr lang="en-US" sz="1600" i="1" dirty="0">
                <a:solidFill>
                  <a:srgbClr val="000000"/>
                </a:solidFill>
                <a:latin typeface="Times New Roman" panose="02020603050405020304" pitchFamily="18" charset="0"/>
              </a:rPr>
              <a:t> - 1,2-2,6. </a:t>
            </a:r>
            <a:r>
              <a:rPr lang="en-US" sz="1600" i="1" dirty="0" err="1">
                <a:solidFill>
                  <a:srgbClr val="000000"/>
                </a:solidFill>
                <a:latin typeface="Times New Roman" panose="02020603050405020304" pitchFamily="18" charset="0"/>
              </a:rPr>
              <a:t>Vidutinis</a:t>
            </a:r>
            <a:r>
              <a:rPr lang="en-US" sz="1600" i="1" dirty="0">
                <a:solidFill>
                  <a:srgbClr val="000000"/>
                </a:solidFill>
                <a:latin typeface="Times New Roman" panose="02020603050405020304" pitchFamily="18" charset="0"/>
              </a:rPr>
              <a:t> 2,7-4,4. </a:t>
            </a:r>
            <a:r>
              <a:rPr lang="en-US" sz="1600" i="1" dirty="0" err="1">
                <a:solidFill>
                  <a:srgbClr val="000000"/>
                </a:solidFill>
                <a:latin typeface="Times New Roman" panose="02020603050405020304" pitchFamily="18" charset="0"/>
              </a:rPr>
              <a:t>Aukštas</a:t>
            </a:r>
            <a:r>
              <a:rPr lang="en-US" sz="1600" i="1" dirty="0">
                <a:solidFill>
                  <a:srgbClr val="000000"/>
                </a:solidFill>
                <a:latin typeface="Times New Roman" panose="02020603050405020304" pitchFamily="18" charset="0"/>
              </a:rPr>
              <a:t> 4,5-6,5. </a:t>
            </a:r>
            <a:r>
              <a:rPr lang="en-US" sz="1600" i="1" dirty="0" err="1">
                <a:solidFill>
                  <a:srgbClr val="000000"/>
                </a:solidFill>
                <a:latin typeface="Times New Roman" panose="02020603050405020304" pitchFamily="18" charset="0"/>
              </a:rPr>
              <a:t>Labai</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aukštas</a:t>
            </a:r>
            <a:r>
              <a:rPr lang="en-US" sz="1600" i="1" dirty="0">
                <a:solidFill>
                  <a:srgbClr val="000000"/>
                </a:solidFill>
                <a:latin typeface="Times New Roman" panose="02020603050405020304" pitchFamily="18" charset="0"/>
              </a:rPr>
              <a:t> - </a:t>
            </a:r>
            <a:r>
              <a:rPr lang="en-US" sz="1600" i="1" dirty="0" err="1">
                <a:solidFill>
                  <a:srgbClr val="000000"/>
                </a:solidFill>
                <a:latin typeface="Times New Roman" panose="02020603050405020304" pitchFamily="18" charset="0"/>
              </a:rPr>
              <a:t>daugiau</a:t>
            </a:r>
            <a:r>
              <a:rPr lang="en-US" sz="1600" i="1" dirty="0">
                <a:solidFill>
                  <a:srgbClr val="000000"/>
                </a:solidFill>
                <a:latin typeface="Times New Roman" panose="02020603050405020304" pitchFamily="18" charset="0"/>
              </a:rPr>
              <a:t> </a:t>
            </a:r>
            <a:r>
              <a:rPr lang="en-US" sz="1600" i="1" dirty="0" err="1">
                <a:solidFill>
                  <a:srgbClr val="000000"/>
                </a:solidFill>
                <a:latin typeface="Times New Roman" panose="02020603050405020304" pitchFamily="18" charset="0"/>
              </a:rPr>
              <a:t>nei</a:t>
            </a:r>
            <a:r>
              <a:rPr lang="en-US" sz="1600" i="1" dirty="0">
                <a:solidFill>
                  <a:srgbClr val="000000"/>
                </a:solidFill>
                <a:latin typeface="Times New Roman" panose="02020603050405020304" pitchFamily="18" charset="0"/>
              </a:rPr>
              <a:t> 6,5</a:t>
            </a:r>
            <a:r>
              <a:rPr lang="en-US" sz="1600" dirty="0">
                <a:solidFill>
                  <a:prstClr val="black"/>
                </a:solidFill>
                <a:latin typeface="Arial" charset="0"/>
              </a:rPr>
              <a:t> </a:t>
            </a:r>
          </a:p>
        </p:txBody>
      </p:sp>
    </p:spTree>
    <p:extLst>
      <p:ext uri="{BB962C8B-B14F-4D97-AF65-F5344CB8AC3E}">
        <p14:creationId xmlns:p14="http://schemas.microsoft.com/office/powerpoint/2010/main" val="128310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solidFill>
                  <a:schemeClr val="tx1"/>
                </a:solidFill>
                <a:latin typeface="Times New Roman" panose="02020603050405020304" pitchFamily="18" charset="0"/>
                <a:cs typeface="Times New Roman" panose="02020603050405020304" pitchFamily="18" charset="0"/>
              </a:rPr>
              <a:t>                       APIBENDRINIMAS</a:t>
            </a:r>
            <a:endParaRPr lang="lt-LT" dirty="0">
              <a:solidFill>
                <a:schemeClr val="tx1"/>
              </a:solidFill>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sz="quarter" idx="4294967295"/>
          </p:nvPr>
        </p:nvSpPr>
        <p:spPr>
          <a:xfrm>
            <a:off x="1688122" y="2543908"/>
            <a:ext cx="9589477" cy="3247291"/>
          </a:xfrm>
          <a:prstGeom prst="rect">
            <a:avLst/>
          </a:prstGeom>
        </p:spPr>
        <p:txBody>
          <a:bodyPr/>
          <a:lstStyle/>
          <a:p>
            <a:r>
              <a:rPr lang="lt-LT" dirty="0" smtClean="0">
                <a:latin typeface="Times New Roman" panose="02020603050405020304" pitchFamily="18" charset="0"/>
                <a:cs typeface="Times New Roman" panose="02020603050405020304" pitchFamily="18" charset="0"/>
              </a:rPr>
              <a:t>86,7 </a:t>
            </a:r>
            <a:r>
              <a:rPr lang="lt-LT" dirty="0">
                <a:latin typeface="Times New Roman" panose="02020603050405020304" pitchFamily="18" charset="0"/>
                <a:cs typeface="Times New Roman" panose="02020603050405020304" pitchFamily="18" charset="0"/>
              </a:rPr>
              <a:t>proc. mokinių dalyvavo ugdymo veikloje be jokių apribojimų. </a:t>
            </a:r>
          </a:p>
          <a:p>
            <a:r>
              <a:rPr lang="lt-LT" dirty="0" smtClean="0">
                <a:latin typeface="Times New Roman" panose="02020603050405020304" pitchFamily="18" charset="0"/>
                <a:cs typeface="Times New Roman" panose="02020603050405020304" pitchFamily="18" charset="0"/>
              </a:rPr>
              <a:t>16 proc. pasitikrinusių </a:t>
            </a:r>
            <a:r>
              <a:rPr lang="lt-LT" dirty="0">
                <a:latin typeface="Times New Roman" panose="02020603050405020304" pitchFamily="18" charset="0"/>
                <a:cs typeface="Times New Roman" panose="02020603050405020304" pitchFamily="18" charset="0"/>
              </a:rPr>
              <a:t>mokinių turėjo antsvorį ar nutukimą</a:t>
            </a:r>
            <a:r>
              <a:rPr lang="lt-LT" dirty="0" smtClean="0">
                <a:latin typeface="Times New Roman" panose="02020603050405020304" pitchFamily="18" charset="0"/>
                <a:cs typeface="Times New Roman" panose="02020603050405020304" pitchFamily="18" charset="0"/>
              </a:rPr>
              <a:t>.</a:t>
            </a:r>
            <a:endParaRPr lang="lt-LT" dirty="0">
              <a:latin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Didžiausią sutrikimų dalį pagal organų sistemą sudaro kraujotakos ligos</a:t>
            </a:r>
          </a:p>
          <a:p>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Baltijos gimnazijos mokinių </a:t>
            </a:r>
            <a:r>
              <a:rPr lang="lt-LT" dirty="0" smtClean="0">
                <a:latin typeface="Times New Roman" panose="02020603050405020304" pitchFamily="18" charset="0"/>
                <a:cs typeface="Times New Roman" panose="02020603050405020304" pitchFamily="18" charset="0"/>
              </a:rPr>
              <a:t>dantų būklė blogėja.</a:t>
            </a:r>
            <a:endParaRPr lang="lt-LT" dirty="0">
              <a:latin typeface="Times New Roman" panose="02020603050405020304" pitchFamily="18" charset="0"/>
              <a:cs typeface="Times New Roman" panose="02020603050405020304" pitchFamily="18" charset="0"/>
            </a:endParaRPr>
          </a:p>
          <a:p>
            <a:endParaRPr lang="lt-LT" dirty="0"/>
          </a:p>
        </p:txBody>
      </p:sp>
      <p:pic>
        <p:nvPicPr>
          <p:cNvPr id="4" name="Paveikslėlis 3"/>
          <p:cNvPicPr>
            <a:picLocks noChangeAspect="1"/>
          </p:cNvPicPr>
          <p:nvPr/>
        </p:nvPicPr>
        <p:blipFill>
          <a:blip r:embed="rId2"/>
          <a:stretch>
            <a:fillRect/>
          </a:stretch>
        </p:blipFill>
        <p:spPr>
          <a:xfrm>
            <a:off x="10405717" y="0"/>
            <a:ext cx="1786283" cy="426757"/>
          </a:xfrm>
          <a:prstGeom prst="rect">
            <a:avLst/>
          </a:prstGeom>
        </p:spPr>
      </p:pic>
      <p:pic>
        <p:nvPicPr>
          <p:cNvPr id="5" name="Paveikslėlis 4"/>
          <p:cNvPicPr>
            <a:picLocks noChangeAspect="1"/>
          </p:cNvPicPr>
          <p:nvPr/>
        </p:nvPicPr>
        <p:blipFill>
          <a:blip r:embed="rId3"/>
          <a:stretch>
            <a:fillRect/>
          </a:stretch>
        </p:blipFill>
        <p:spPr>
          <a:xfrm>
            <a:off x="0" y="0"/>
            <a:ext cx="2591025" cy="1524132"/>
          </a:xfrm>
          <a:prstGeom prst="rect">
            <a:avLst/>
          </a:prstGeom>
        </p:spPr>
      </p:pic>
    </p:spTree>
    <p:extLst>
      <p:ext uri="{BB962C8B-B14F-4D97-AF65-F5344CB8AC3E}">
        <p14:creationId xmlns:p14="http://schemas.microsoft.com/office/powerpoint/2010/main" val="10956370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Autofit/>
          </a:bodyPr>
          <a:lstStyle/>
          <a:p>
            <a:r>
              <a:rPr lang="lt-LT" altLang="lt-LT" sz="4400" b="1" dirty="0" smtClean="0">
                <a:solidFill>
                  <a:prstClr val="black"/>
                </a:solidFill>
                <a:latin typeface="Times New Roman" pitchFamily="18" charset="0"/>
                <a:cs typeface="Times New Roman" pitchFamily="18" charset="0"/>
              </a:rPr>
              <a:t>                Rekomendacijos</a:t>
            </a:r>
            <a:br>
              <a:rPr lang="lt-LT" altLang="lt-LT" sz="4400" b="1" dirty="0" smtClean="0">
                <a:solidFill>
                  <a:prstClr val="black"/>
                </a:solidFill>
                <a:latin typeface="Times New Roman" pitchFamily="18" charset="0"/>
                <a:cs typeface="Times New Roman" pitchFamily="18" charset="0"/>
              </a:rPr>
            </a:br>
            <a:endParaRPr lang="lt-LT" sz="4400" dirty="0"/>
          </a:p>
        </p:txBody>
      </p:sp>
      <p:sp>
        <p:nvSpPr>
          <p:cNvPr id="7" name="Stačiakampis 6"/>
          <p:cNvSpPr/>
          <p:nvPr/>
        </p:nvSpPr>
        <p:spPr>
          <a:xfrm>
            <a:off x="1458345" y="2540000"/>
            <a:ext cx="7034645" cy="2831544"/>
          </a:xfrm>
          <a:prstGeom prst="rect">
            <a:avLst/>
          </a:prstGeom>
        </p:spPr>
        <p:txBody>
          <a:bodyPr wrap="square">
            <a:spAutoFit/>
          </a:bodyPr>
          <a:lstStyle/>
          <a:p>
            <a:pPr>
              <a:buFont typeface="Wingdings" panose="05000000000000000000" pitchFamily="2" charset="2"/>
              <a:buChar char="ü"/>
            </a:pPr>
            <a:r>
              <a:rPr lang="lt-LT" dirty="0">
                <a:latin typeface="Times New Roman" pitchFamily="18" charset="0"/>
                <a:cs typeface="Times New Roman" pitchFamily="18" charset="0"/>
              </a:rPr>
              <a:t>F</a:t>
            </a:r>
            <a:r>
              <a:rPr lang="en-US" dirty="0" err="1">
                <a:latin typeface="Times New Roman" pitchFamily="18" charset="0"/>
                <a:cs typeface="Times New Roman" pitchFamily="18" charset="0"/>
              </a:rPr>
              <a:t>ormuoti</a:t>
            </a:r>
            <a:r>
              <a:rPr lang="en-US" dirty="0">
                <a:latin typeface="Times New Roman" pitchFamily="18" charset="0"/>
                <a:cs typeface="Times New Roman" pitchFamily="18" charset="0"/>
              </a:rPr>
              <a:t> </a:t>
            </a:r>
            <a:r>
              <a:rPr lang="lt-LT" dirty="0">
                <a:latin typeface="Times New Roman" pitchFamily="18" charset="0"/>
                <a:cs typeface="Times New Roman" pitchFamily="18" charset="0"/>
              </a:rPr>
              <a:t> </a:t>
            </a:r>
            <a:r>
              <a:rPr lang="en-US" dirty="0" err="1">
                <a:latin typeface="Times New Roman" pitchFamily="18" charset="0"/>
                <a:cs typeface="Times New Roman" pitchFamily="18" charset="0"/>
              </a:rPr>
              <a:t>sveikos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gyvensenos</a:t>
            </a:r>
            <a:r>
              <a:rPr lang="en-US" dirty="0">
                <a:latin typeface="Times New Roman" pitchFamily="18" charset="0"/>
                <a:cs typeface="Times New Roman" pitchFamily="18" charset="0"/>
              </a:rPr>
              <a:t> </a:t>
            </a:r>
            <a:r>
              <a:rPr lang="lt-LT" dirty="0">
                <a:latin typeface="Times New Roman" pitchFamily="18" charset="0"/>
                <a:cs typeface="Times New Roman" pitchFamily="18" charset="0"/>
              </a:rPr>
              <a:t>įgūdžius, </a:t>
            </a:r>
            <a:r>
              <a:rPr lang="lt-LT" b="1" dirty="0">
                <a:latin typeface="Times New Roman" pitchFamily="18" charset="0"/>
                <a:cs typeface="Times New Roman" pitchFamily="18" charset="0"/>
              </a:rPr>
              <a:t>bendromis mokytojų/auklėtojų ir bendruomenės pastangomis</a:t>
            </a:r>
            <a:r>
              <a:rPr lang="lt-LT" dirty="0">
                <a:latin typeface="Times New Roman" pitchFamily="18" charset="0"/>
                <a:cs typeface="Times New Roman" pitchFamily="18" charset="0"/>
              </a:rPr>
              <a:t> kurti sveikatai palankią ir saugią  aplinką. </a:t>
            </a:r>
          </a:p>
          <a:p>
            <a:endParaRPr lang="lt-LT" sz="600" dirty="0">
              <a:latin typeface="Times New Roman" pitchFamily="18" charset="0"/>
              <a:cs typeface="Times New Roman" pitchFamily="18" charset="0"/>
            </a:endParaRPr>
          </a:p>
          <a:p>
            <a:pPr>
              <a:buFont typeface="Wingdings" panose="05000000000000000000" pitchFamily="2" charset="2"/>
              <a:buChar char="ü"/>
            </a:pPr>
            <a:r>
              <a:rPr lang="lt-LT" dirty="0">
                <a:latin typeface="Times New Roman" pitchFamily="18" charset="0"/>
                <a:cs typeface="Times New Roman" pitchFamily="18" charset="0"/>
              </a:rPr>
              <a:t>Siekti  sveikatos ugdymą vykdyti visomis kryptimis, ypatingą dėmesį skiriant </a:t>
            </a:r>
            <a:r>
              <a:rPr lang="en-US" dirty="0" err="1">
                <a:latin typeface="Times New Roman" pitchFamily="18" charset="0"/>
                <a:cs typeface="Times New Roman" pitchFamily="18" charset="0"/>
              </a:rPr>
              <a:t>odos</a:t>
            </a:r>
            <a:r>
              <a:rPr lang="lt-LT" dirty="0">
                <a:latin typeface="Times New Roman" pitchFamily="18" charset="0"/>
                <a:cs typeface="Times New Roman" pitchFamily="18" charset="0"/>
              </a:rPr>
              <a:t> ir kvėpavimo sistemos ligų profilaktikai, regos sutrikimams, fizinio aktyvumo ir saugaus elgesio,  bei tinkamos mitybos skatinimui.</a:t>
            </a:r>
          </a:p>
          <a:p>
            <a:endParaRPr lang="lt-LT" sz="600" dirty="0">
              <a:latin typeface="Times New Roman" pitchFamily="18" charset="0"/>
              <a:cs typeface="Times New Roman" pitchFamily="18" charset="0"/>
            </a:endParaRPr>
          </a:p>
          <a:p>
            <a:pPr lvl="0"/>
            <a:endParaRPr lang="lt-LT" sz="600" dirty="0">
              <a:latin typeface="Times New Roman" pitchFamily="18" charset="0"/>
              <a:cs typeface="Times New Roman" pitchFamily="18" charset="0"/>
            </a:endParaRPr>
          </a:p>
          <a:p>
            <a:pPr>
              <a:buFont typeface="Wingdings" panose="05000000000000000000" pitchFamily="2" charset="2"/>
              <a:buChar char="ü"/>
            </a:pPr>
            <a:r>
              <a:rPr lang="lt-LT" dirty="0">
                <a:latin typeface="Times New Roman" panose="02020603050405020304" pitchFamily="18" charset="0"/>
                <a:cs typeface="Times New Roman" panose="02020603050405020304" pitchFamily="18" charset="0"/>
              </a:rPr>
              <a:t>Sulaukti iš šeimos gydytojų visų rekomendacijų dėl vaiko galimybių dalyvauti ugdymo veikloje.</a:t>
            </a:r>
            <a:endParaRPr lang="lt-LT" sz="1600" dirty="0">
              <a:latin typeface="Times New Roman" pitchFamily="18" charset="0"/>
              <a:cs typeface="Times New Roman" pitchFamily="18" charset="0"/>
            </a:endParaRPr>
          </a:p>
          <a:p>
            <a:pPr lvl="0"/>
            <a:endParaRPr lang="lt-LT" sz="1600" dirty="0">
              <a:latin typeface="Times New Roman" pitchFamily="18" charset="0"/>
              <a:cs typeface="Times New Roman" pitchFamily="18" charset="0"/>
            </a:endParaRPr>
          </a:p>
        </p:txBody>
      </p:sp>
      <p:pic>
        <p:nvPicPr>
          <p:cNvPr id="8" name="Paveikslėlis 7"/>
          <p:cNvPicPr>
            <a:picLocks noChangeAspect="1"/>
          </p:cNvPicPr>
          <p:nvPr/>
        </p:nvPicPr>
        <p:blipFill>
          <a:blip r:embed="rId2"/>
          <a:stretch>
            <a:fillRect/>
          </a:stretch>
        </p:blipFill>
        <p:spPr>
          <a:xfrm>
            <a:off x="0" y="0"/>
            <a:ext cx="2591025" cy="1524132"/>
          </a:xfrm>
          <a:prstGeom prst="rect">
            <a:avLst/>
          </a:prstGeom>
        </p:spPr>
      </p:pic>
      <p:pic>
        <p:nvPicPr>
          <p:cNvPr id="3" name="Paveikslėlis 2"/>
          <p:cNvPicPr>
            <a:picLocks noChangeAspect="1"/>
          </p:cNvPicPr>
          <p:nvPr/>
        </p:nvPicPr>
        <p:blipFill>
          <a:blip r:embed="rId3"/>
          <a:stretch>
            <a:fillRect/>
          </a:stretch>
        </p:blipFill>
        <p:spPr>
          <a:xfrm>
            <a:off x="10405717" y="0"/>
            <a:ext cx="1786283" cy="426757"/>
          </a:xfrm>
          <a:prstGeom prst="rect">
            <a:avLst/>
          </a:prstGeom>
        </p:spPr>
      </p:pic>
    </p:spTree>
    <p:extLst>
      <p:ext uri="{BB962C8B-B14F-4D97-AF65-F5344CB8AC3E}">
        <p14:creationId xmlns:p14="http://schemas.microsoft.com/office/powerpoint/2010/main" val="69731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aveikslėlis 2"/>
          <p:cNvPicPr>
            <a:picLocks noChangeAspect="1"/>
          </p:cNvPicPr>
          <p:nvPr/>
        </p:nvPicPr>
        <p:blipFill>
          <a:blip r:embed="rId2"/>
          <a:stretch>
            <a:fillRect/>
          </a:stretch>
        </p:blipFill>
        <p:spPr>
          <a:xfrm>
            <a:off x="2838835" y="321368"/>
            <a:ext cx="4273666" cy="1310754"/>
          </a:xfrm>
          <a:prstGeom prst="rect">
            <a:avLst/>
          </a:prstGeom>
        </p:spPr>
      </p:pic>
      <p:pic>
        <p:nvPicPr>
          <p:cNvPr id="4" name="Paveikslėlis 3"/>
          <p:cNvPicPr>
            <a:picLocks noChangeAspect="1"/>
          </p:cNvPicPr>
          <p:nvPr/>
        </p:nvPicPr>
        <p:blipFill>
          <a:blip r:embed="rId3"/>
          <a:stretch>
            <a:fillRect/>
          </a:stretch>
        </p:blipFill>
        <p:spPr>
          <a:xfrm>
            <a:off x="2257152" y="2535093"/>
            <a:ext cx="695004" cy="499915"/>
          </a:xfrm>
          <a:prstGeom prst="rect">
            <a:avLst/>
          </a:prstGeom>
        </p:spPr>
      </p:pic>
      <p:pic>
        <p:nvPicPr>
          <p:cNvPr id="5" name="Paveikslėlis 4"/>
          <p:cNvPicPr>
            <a:picLocks noChangeAspect="1"/>
          </p:cNvPicPr>
          <p:nvPr/>
        </p:nvPicPr>
        <p:blipFill>
          <a:blip r:embed="rId4"/>
          <a:stretch>
            <a:fillRect/>
          </a:stretch>
        </p:blipFill>
        <p:spPr>
          <a:xfrm>
            <a:off x="2952156" y="2410115"/>
            <a:ext cx="4389500" cy="749873"/>
          </a:xfrm>
          <a:prstGeom prst="rect">
            <a:avLst/>
          </a:prstGeom>
        </p:spPr>
      </p:pic>
      <p:pic>
        <p:nvPicPr>
          <p:cNvPr id="6" name="Paveikslėlis 5"/>
          <p:cNvPicPr>
            <a:picLocks noChangeAspect="1"/>
          </p:cNvPicPr>
          <p:nvPr/>
        </p:nvPicPr>
        <p:blipFill>
          <a:blip r:embed="rId5"/>
          <a:stretch>
            <a:fillRect/>
          </a:stretch>
        </p:blipFill>
        <p:spPr>
          <a:xfrm>
            <a:off x="2139388" y="3037891"/>
            <a:ext cx="1243692" cy="768163"/>
          </a:xfrm>
          <a:prstGeom prst="rect">
            <a:avLst/>
          </a:prstGeom>
        </p:spPr>
      </p:pic>
      <p:pic>
        <p:nvPicPr>
          <p:cNvPr id="7" name="Paveikslėlis 6"/>
          <p:cNvPicPr>
            <a:picLocks noChangeAspect="1"/>
          </p:cNvPicPr>
          <p:nvPr/>
        </p:nvPicPr>
        <p:blipFill>
          <a:blip r:embed="rId6"/>
          <a:stretch>
            <a:fillRect/>
          </a:stretch>
        </p:blipFill>
        <p:spPr>
          <a:xfrm>
            <a:off x="2933491" y="3056181"/>
            <a:ext cx="5488495" cy="749873"/>
          </a:xfrm>
          <a:prstGeom prst="rect">
            <a:avLst/>
          </a:prstGeom>
        </p:spPr>
      </p:pic>
      <p:pic>
        <p:nvPicPr>
          <p:cNvPr id="8" name="Paveikslėlis 7"/>
          <p:cNvPicPr>
            <a:picLocks noChangeAspect="1"/>
          </p:cNvPicPr>
          <p:nvPr/>
        </p:nvPicPr>
        <p:blipFill>
          <a:blip r:embed="rId7"/>
          <a:stretch>
            <a:fillRect/>
          </a:stretch>
        </p:blipFill>
        <p:spPr>
          <a:xfrm>
            <a:off x="3099884" y="3592509"/>
            <a:ext cx="4828450" cy="859611"/>
          </a:xfrm>
          <a:prstGeom prst="rect">
            <a:avLst/>
          </a:prstGeom>
        </p:spPr>
      </p:pic>
      <p:pic>
        <p:nvPicPr>
          <p:cNvPr id="10" name="Paveikslėlis 9"/>
          <p:cNvPicPr>
            <a:picLocks noChangeAspect="1"/>
          </p:cNvPicPr>
          <p:nvPr/>
        </p:nvPicPr>
        <p:blipFill>
          <a:blip r:embed="rId8"/>
          <a:stretch>
            <a:fillRect/>
          </a:stretch>
        </p:blipFill>
        <p:spPr>
          <a:xfrm>
            <a:off x="3142560" y="5421940"/>
            <a:ext cx="4328535" cy="591363"/>
          </a:xfrm>
          <a:prstGeom prst="rect">
            <a:avLst/>
          </a:prstGeom>
        </p:spPr>
      </p:pic>
      <p:pic>
        <p:nvPicPr>
          <p:cNvPr id="11" name="Paveikslėlis 10"/>
          <p:cNvPicPr>
            <a:picLocks noChangeAspect="1"/>
          </p:cNvPicPr>
          <p:nvPr/>
        </p:nvPicPr>
        <p:blipFill>
          <a:blip r:embed="rId9"/>
          <a:stretch>
            <a:fillRect/>
          </a:stretch>
        </p:blipFill>
        <p:spPr>
          <a:xfrm>
            <a:off x="3099884" y="4401001"/>
            <a:ext cx="4371211" cy="993734"/>
          </a:xfrm>
          <a:prstGeom prst="rect">
            <a:avLst/>
          </a:prstGeom>
        </p:spPr>
      </p:pic>
    </p:spTree>
    <p:extLst>
      <p:ext uri="{BB962C8B-B14F-4D97-AF65-F5344CB8AC3E}">
        <p14:creationId xmlns:p14="http://schemas.microsoft.com/office/powerpoint/2010/main" val="2668242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tačiakampis 5"/>
          <p:cNvSpPr/>
          <p:nvPr/>
        </p:nvSpPr>
        <p:spPr>
          <a:xfrm>
            <a:off x="677334" y="2309566"/>
            <a:ext cx="8596668" cy="3416320"/>
          </a:xfrm>
          <a:prstGeom prst="rect">
            <a:avLst/>
          </a:prstGeom>
        </p:spPr>
        <p:txBody>
          <a:bodyPr wrap="square">
            <a:spAutoFit/>
          </a:bodyPr>
          <a:lstStyle/>
          <a:p>
            <a:pPr algn="just"/>
            <a:r>
              <a:rPr lang="lt-LT" sz="2400" dirty="0">
                <a:latin typeface="Times New Roman" panose="02020603050405020304" pitchFamily="18" charset="0"/>
                <a:cs typeface="Times New Roman" panose="02020603050405020304" pitchFamily="18" charset="0"/>
              </a:rPr>
              <a:t>Lietuvos Respublikos sveikatos apsaugos ministro 2017 m. kovo 13 d.  įsakymu Nr. V-284  patvirtintos Lietuvos higienos normos HN 21:2017 ,,Mokykla, vykdanti bendrojo ugdymo programas. Bendrieji sveikatos saugos reikalavimai” 75 punkte nurodyta, kad mokyklos vadovas ar jo įgaliotas asmuo turi užtikrinti, kad mokiniai iki 18 metų ugdymo procese dalyvautų pasitikrinę sveikatą ir pateikę vaiko sveikatos pažymėjimą, išduotą ne anksčiau kaip prieš metus. Naujoje mokykloje pradėję mokytis mokiniai vaiko sveikatos pažymėjimą turi pateikti iki rugsėjo 15 d. </a:t>
            </a:r>
          </a:p>
        </p:txBody>
      </p:sp>
      <p:sp>
        <p:nvSpPr>
          <p:cNvPr id="7" name="Pavadinimas 6"/>
          <p:cNvSpPr>
            <a:spLocks noGrp="1"/>
          </p:cNvSpPr>
          <p:nvPr>
            <p:ph type="title"/>
          </p:nvPr>
        </p:nvSpPr>
        <p:spPr>
          <a:xfrm>
            <a:off x="677334" y="914400"/>
            <a:ext cx="9131684" cy="1163782"/>
          </a:xfrm>
        </p:spPr>
        <p:txBody>
          <a:bodyPr/>
          <a:lstStyle/>
          <a:p>
            <a:r>
              <a:rPr lang="lt-LT" dirty="0">
                <a:solidFill>
                  <a:schemeClr val="tx1"/>
                </a:solidFill>
              </a:rPr>
              <a:t>Sveikatos duomenų analizės aprašymas</a:t>
            </a:r>
          </a:p>
        </p:txBody>
      </p:sp>
      <p:pic>
        <p:nvPicPr>
          <p:cNvPr id="8" name="Paveikslėlis 7"/>
          <p:cNvPicPr>
            <a:picLocks noChangeAspect="1"/>
          </p:cNvPicPr>
          <p:nvPr/>
        </p:nvPicPr>
        <p:blipFill>
          <a:blip r:embed="rId2"/>
          <a:stretch>
            <a:fillRect/>
          </a:stretch>
        </p:blipFill>
        <p:spPr>
          <a:xfrm>
            <a:off x="8555002" y="913603"/>
            <a:ext cx="963251" cy="853514"/>
          </a:xfrm>
          <a:prstGeom prst="rect">
            <a:avLst/>
          </a:prstGeom>
        </p:spPr>
      </p:pic>
      <p:pic>
        <p:nvPicPr>
          <p:cNvPr id="3" name="Paveikslėlis 2"/>
          <p:cNvPicPr>
            <a:picLocks noChangeAspect="1"/>
          </p:cNvPicPr>
          <p:nvPr/>
        </p:nvPicPr>
        <p:blipFill>
          <a:blip r:embed="rId3"/>
          <a:stretch>
            <a:fillRect/>
          </a:stretch>
        </p:blipFill>
        <p:spPr>
          <a:xfrm>
            <a:off x="10405717" y="0"/>
            <a:ext cx="1786283" cy="426757"/>
          </a:xfrm>
          <a:prstGeom prst="rect">
            <a:avLst/>
          </a:prstGeom>
        </p:spPr>
      </p:pic>
    </p:spTree>
    <p:extLst>
      <p:ext uri="{BB962C8B-B14F-4D97-AF65-F5344CB8AC3E}">
        <p14:creationId xmlns:p14="http://schemas.microsoft.com/office/powerpoint/2010/main" val="2648365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18462" y="474892"/>
            <a:ext cx="8377493" cy="1122929"/>
          </a:xfrm>
        </p:spPr>
        <p:txBody>
          <a:bodyPr>
            <a:noAutofit/>
          </a:bodyPr>
          <a:lstStyle/>
          <a:p>
            <a:r>
              <a:rPr lang="lt-LT" b="1" dirty="0" smtClean="0">
                <a:solidFill>
                  <a:schemeClr val="tx1"/>
                </a:solidFill>
                <a:latin typeface="Times New Roman" panose="02020603050405020304" pitchFamily="18" charset="0"/>
                <a:cs typeface="Times New Roman" panose="02020603050405020304" pitchFamily="18" charset="0"/>
              </a:rPr>
              <a:t>  Sveikatos duomenų analizės aprašymas</a:t>
            </a:r>
            <a:endParaRPr lang="lt-LT" b="1" dirty="0">
              <a:solidFill>
                <a:schemeClr val="tx1"/>
              </a:solidFill>
              <a:latin typeface="Times New Roman" panose="02020603050405020304" pitchFamily="18" charset="0"/>
              <a:cs typeface="Times New Roman" panose="02020603050405020304" pitchFamily="18" charset="0"/>
            </a:endParaRPr>
          </a:p>
        </p:txBody>
      </p:sp>
      <p:sp>
        <p:nvSpPr>
          <p:cNvPr id="6" name="Stačiakampis 5"/>
          <p:cNvSpPr/>
          <p:nvPr/>
        </p:nvSpPr>
        <p:spPr>
          <a:xfrm>
            <a:off x="677334" y="1597821"/>
            <a:ext cx="8596668" cy="5262979"/>
          </a:xfrm>
          <a:prstGeom prst="rect">
            <a:avLst/>
          </a:prstGeom>
        </p:spPr>
        <p:txBody>
          <a:bodyPr wrap="square">
            <a:spAutoFit/>
          </a:bodyPr>
          <a:lstStyle/>
          <a:p>
            <a:pPr algn="just"/>
            <a:r>
              <a:rPr lang="lt-LT" sz="2400" dirty="0">
                <a:latin typeface="Times New Roman" panose="02020603050405020304" pitchFamily="18" charset="0"/>
                <a:cs typeface="Times New Roman" panose="02020603050405020304" pitchFamily="18" charset="0"/>
              </a:rPr>
              <a:t>Vadovaujantis sveikatos apsaugos ministro 2018 m. balandžio 26 d. įsakymu Nr. V-657 „Dėl elektroninės sveikatos paslaugų ir bendradarbiavimo infrastruktūros informacinės sistemos naudojimo tvarkos aprašo patvirtinimo“ pakeitimo“, nuo 2018 m. birželio 1 d. duomenys, susiję su vaiko sveikatos pažymėjimu, visose asmens sveikatos priežiūros įstaigose privalo būti tvarkomi elektroniniu būdu. Elektroniniu būdu užpildytas ir pasirašytas vaiko sveikatos pažymėjimas patenka į Elektroninę sveikatos paslaugų ir bendradarbiavimo infrastruktūros informacinę sistemą, iš kurios yra perduodamas į </a:t>
            </a:r>
            <a:r>
              <a:rPr lang="lt-LT" sz="2400" b="1" dirty="0">
                <a:latin typeface="Times New Roman" panose="02020603050405020304" pitchFamily="18" charset="0"/>
                <a:cs typeface="Times New Roman" panose="02020603050405020304" pitchFamily="18" charset="0"/>
              </a:rPr>
              <a:t>Higienos instituto Vaikų sveikatos stebėsenos informacinę sistemą</a:t>
            </a:r>
            <a:r>
              <a:rPr lang="lt-LT" sz="2400" dirty="0">
                <a:latin typeface="Times New Roman" panose="02020603050405020304" pitchFamily="18" charset="0"/>
                <a:cs typeface="Times New Roman" panose="02020603050405020304" pitchFamily="18" charset="0"/>
              </a:rPr>
              <a:t> (VSS IS).  Su šia sistema dirba visuomenės sveikatos specialistai, vykdantys visuomenės sveikatos priežiūrą </a:t>
            </a:r>
            <a:r>
              <a:rPr lang="en-US" sz="2400" dirty="0" err="1">
                <a:latin typeface="Times New Roman" panose="02020603050405020304" pitchFamily="18" charset="0"/>
                <a:cs typeface="Times New Roman" panose="02020603050405020304" pitchFamily="18" charset="0"/>
              </a:rPr>
              <a:t>ugdymo</a:t>
            </a:r>
            <a:r>
              <a:rPr lang="en-US" sz="2400" dirty="0">
                <a:latin typeface="Times New Roman" panose="02020603050405020304" pitchFamily="18" charset="0"/>
                <a:cs typeface="Times New Roman" panose="02020603050405020304" pitchFamily="18" charset="0"/>
              </a:rPr>
              <a:t> </a:t>
            </a:r>
            <a:r>
              <a:rPr lang="lt-LT" sz="2400" dirty="0">
                <a:latin typeface="Times New Roman" panose="02020603050405020304" pitchFamily="18" charset="0"/>
                <a:cs typeface="Times New Roman" panose="02020603050405020304" pitchFamily="18" charset="0"/>
              </a:rPr>
              <a:t>į</a:t>
            </a:r>
            <a:r>
              <a:rPr lang="en-US" sz="2400" dirty="0" err="1">
                <a:latin typeface="Times New Roman" panose="02020603050405020304" pitchFamily="18" charset="0"/>
                <a:cs typeface="Times New Roman" panose="02020603050405020304" pitchFamily="18" charset="0"/>
              </a:rPr>
              <a:t>staigose</a:t>
            </a:r>
            <a:r>
              <a:rPr lang="en-US" sz="2400" dirty="0">
                <a:latin typeface="Times New Roman" panose="02020603050405020304" pitchFamily="18" charset="0"/>
                <a:cs typeface="Times New Roman" panose="02020603050405020304" pitchFamily="18" charset="0"/>
              </a:rPr>
              <a:t>.</a:t>
            </a:r>
            <a:endParaRPr lang="lt-LT" sz="2400" dirty="0">
              <a:latin typeface="Times New Roman" panose="02020603050405020304" pitchFamily="18" charset="0"/>
              <a:cs typeface="Times New Roman" panose="02020603050405020304" pitchFamily="18" charset="0"/>
            </a:endParaRPr>
          </a:p>
          <a:p>
            <a:r>
              <a:rPr lang="lt-LT" altLang="lt-LT" sz="2400" dirty="0">
                <a:latin typeface="Times New Roman" panose="02020603050405020304" pitchFamily="18" charset="0"/>
                <a:cs typeface="Times New Roman" panose="02020603050405020304" pitchFamily="18" charset="0"/>
              </a:rPr>
              <a:t>	</a:t>
            </a:r>
          </a:p>
        </p:txBody>
      </p:sp>
      <p:pic>
        <p:nvPicPr>
          <p:cNvPr id="7" name="Paveikslėlis 6"/>
          <p:cNvPicPr>
            <a:picLocks noChangeAspect="1"/>
          </p:cNvPicPr>
          <p:nvPr/>
        </p:nvPicPr>
        <p:blipFill>
          <a:blip r:embed="rId2"/>
          <a:stretch>
            <a:fillRect/>
          </a:stretch>
        </p:blipFill>
        <p:spPr>
          <a:xfrm>
            <a:off x="8753353" y="391765"/>
            <a:ext cx="963251" cy="853514"/>
          </a:xfrm>
          <a:prstGeom prst="rect">
            <a:avLst/>
          </a:prstGeom>
        </p:spPr>
      </p:pic>
      <p:pic>
        <p:nvPicPr>
          <p:cNvPr id="3" name="Paveikslėlis 2"/>
          <p:cNvPicPr>
            <a:picLocks noChangeAspect="1"/>
          </p:cNvPicPr>
          <p:nvPr/>
        </p:nvPicPr>
        <p:blipFill>
          <a:blip r:embed="rId3"/>
          <a:stretch>
            <a:fillRect/>
          </a:stretch>
        </p:blipFill>
        <p:spPr>
          <a:xfrm>
            <a:off x="10405717" y="0"/>
            <a:ext cx="1786283" cy="426757"/>
          </a:xfrm>
          <a:prstGeom prst="rect">
            <a:avLst/>
          </a:prstGeom>
        </p:spPr>
      </p:pic>
    </p:spTree>
    <p:extLst>
      <p:ext uri="{BB962C8B-B14F-4D97-AF65-F5344CB8AC3E}">
        <p14:creationId xmlns:p14="http://schemas.microsoft.com/office/powerpoint/2010/main" val="8101014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54727" y="1257300"/>
            <a:ext cx="7730837" cy="1527464"/>
          </a:xfrm>
        </p:spPr>
        <p:txBody>
          <a:bodyPr/>
          <a:lstStyle/>
          <a:p>
            <a:r>
              <a:rPr lang="lt-LT" dirty="0" smtClean="0">
                <a:solidFill>
                  <a:schemeClr val="tx1"/>
                </a:solidFill>
                <a:latin typeface="Times New Roman" panose="02020603050405020304" pitchFamily="18" charset="0"/>
                <a:cs typeface="Times New Roman" panose="02020603050405020304" pitchFamily="18" charset="0"/>
              </a:rPr>
              <a:t>       </a:t>
            </a:r>
            <a:br>
              <a:rPr lang="lt-LT" dirty="0" smtClean="0">
                <a:solidFill>
                  <a:schemeClr val="tx1"/>
                </a:solidFill>
                <a:latin typeface="Times New Roman" panose="02020603050405020304" pitchFamily="18" charset="0"/>
                <a:cs typeface="Times New Roman" panose="02020603050405020304" pitchFamily="18" charset="0"/>
              </a:rPr>
            </a:br>
            <a:r>
              <a:rPr lang="lt-LT" dirty="0" smtClean="0">
                <a:solidFill>
                  <a:schemeClr val="tx1"/>
                </a:solidFill>
                <a:latin typeface="Times New Roman" panose="02020603050405020304" pitchFamily="18" charset="0"/>
                <a:cs typeface="Times New Roman" panose="02020603050405020304" pitchFamily="18" charset="0"/>
              </a:rPr>
              <a:t> Sveikatos </a:t>
            </a:r>
            <a:r>
              <a:rPr lang="lt-LT" dirty="0">
                <a:solidFill>
                  <a:schemeClr val="tx1"/>
                </a:solidFill>
                <a:latin typeface="Times New Roman" panose="02020603050405020304" pitchFamily="18" charset="0"/>
                <a:cs typeface="Times New Roman" panose="02020603050405020304" pitchFamily="18" charset="0"/>
              </a:rPr>
              <a:t>duomenų rezultatų svarba</a:t>
            </a:r>
          </a:p>
        </p:txBody>
      </p:sp>
      <p:sp>
        <p:nvSpPr>
          <p:cNvPr id="3" name="Stačiakampis 2"/>
          <p:cNvSpPr/>
          <p:nvPr/>
        </p:nvSpPr>
        <p:spPr>
          <a:xfrm>
            <a:off x="1870365" y="2919846"/>
            <a:ext cx="6390410" cy="1200329"/>
          </a:xfrm>
          <a:prstGeom prst="rect">
            <a:avLst/>
          </a:prstGeom>
        </p:spPr>
        <p:txBody>
          <a:bodyPr wrap="square">
            <a:spAutoFit/>
          </a:bodyPr>
          <a:lstStyle/>
          <a:p>
            <a:r>
              <a:rPr lang="lt-LT" sz="2400" dirty="0">
                <a:latin typeface="Times New Roman" panose="02020603050405020304" pitchFamily="18" charset="0"/>
                <a:cs typeface="Times New Roman" panose="02020603050405020304" pitchFamily="18" charset="0"/>
              </a:rPr>
              <a:t>Išnagrinėjus sveikatą atspindinčius rodiklius ir gydytojo rekomendacijas, galime kryptingai  įgyvendinti sveikatos priežiūrą ugdymo veikloje.</a:t>
            </a:r>
          </a:p>
        </p:txBody>
      </p:sp>
      <p:pic>
        <p:nvPicPr>
          <p:cNvPr id="4" name="Paveikslėlis 3"/>
          <p:cNvPicPr>
            <a:picLocks noChangeAspect="1"/>
          </p:cNvPicPr>
          <p:nvPr/>
        </p:nvPicPr>
        <p:blipFill>
          <a:blip r:embed="rId2"/>
          <a:stretch>
            <a:fillRect/>
          </a:stretch>
        </p:blipFill>
        <p:spPr>
          <a:xfrm>
            <a:off x="0" y="0"/>
            <a:ext cx="2674039" cy="1524132"/>
          </a:xfrm>
          <a:prstGeom prst="rect">
            <a:avLst/>
          </a:prstGeom>
        </p:spPr>
      </p:pic>
      <p:pic>
        <p:nvPicPr>
          <p:cNvPr id="5" name="Paveikslėlis 4"/>
          <p:cNvPicPr>
            <a:picLocks noChangeAspect="1"/>
          </p:cNvPicPr>
          <p:nvPr/>
        </p:nvPicPr>
        <p:blipFill>
          <a:blip r:embed="rId3"/>
          <a:stretch>
            <a:fillRect/>
          </a:stretch>
        </p:blipFill>
        <p:spPr>
          <a:xfrm>
            <a:off x="10405717" y="0"/>
            <a:ext cx="1786283" cy="426757"/>
          </a:xfrm>
          <a:prstGeom prst="rect">
            <a:avLst/>
          </a:prstGeom>
        </p:spPr>
      </p:pic>
    </p:spTree>
    <p:extLst>
      <p:ext uri="{BB962C8B-B14F-4D97-AF65-F5344CB8AC3E}">
        <p14:creationId xmlns:p14="http://schemas.microsoft.com/office/powerpoint/2010/main" val="19075573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idx="4294967295"/>
          </p:nvPr>
        </p:nvSpPr>
        <p:spPr>
          <a:xfrm>
            <a:off x="1174173" y="183572"/>
            <a:ext cx="6951807" cy="1169988"/>
          </a:xfrm>
        </p:spPr>
        <p:txBody>
          <a:bodyPr>
            <a:normAutofit fontScale="90000"/>
          </a:bodyPr>
          <a:lstStyle/>
          <a:p>
            <a:r>
              <a:rPr lang="lt-LT" dirty="0" smtClean="0">
                <a:latin typeface="Times New Roman" panose="02020603050405020304" pitchFamily="18" charset="0"/>
                <a:cs typeface="Times New Roman" panose="02020603050405020304" pitchFamily="18" charset="0"/>
              </a:rPr>
              <a:t>            </a:t>
            </a:r>
            <a:r>
              <a:rPr lang="lt-LT" sz="4800" dirty="0" smtClean="0">
                <a:solidFill>
                  <a:schemeClr val="tx1"/>
                </a:solidFill>
                <a:latin typeface="Times New Roman" panose="02020603050405020304" pitchFamily="18" charset="0"/>
                <a:cs typeface="Times New Roman" panose="02020603050405020304" pitchFamily="18" charset="0"/>
              </a:rPr>
              <a:t>Reikšmių </a:t>
            </a:r>
            <a:r>
              <a:rPr lang="lt-LT" sz="4800" dirty="0">
                <a:solidFill>
                  <a:schemeClr val="tx1"/>
                </a:solidFill>
                <a:latin typeface="Times New Roman" panose="02020603050405020304" pitchFamily="18" charset="0"/>
                <a:cs typeface="Times New Roman" panose="02020603050405020304" pitchFamily="18" charset="0"/>
              </a:rPr>
              <a:t>paaiškinimas</a:t>
            </a:r>
          </a:p>
        </p:txBody>
      </p:sp>
      <p:sp>
        <p:nvSpPr>
          <p:cNvPr id="3" name="Stačiakampis 2"/>
          <p:cNvSpPr/>
          <p:nvPr/>
        </p:nvSpPr>
        <p:spPr>
          <a:xfrm>
            <a:off x="1070263" y="1000369"/>
            <a:ext cx="8177647" cy="5139869"/>
          </a:xfrm>
          <a:prstGeom prst="rect">
            <a:avLst/>
          </a:prstGeom>
        </p:spPr>
        <p:txBody>
          <a:bodyPr wrap="square">
            <a:spAutoFit/>
          </a:bodyPr>
          <a:lstStyle/>
          <a:p>
            <a:r>
              <a:rPr lang="lt-LT" b="1" dirty="0">
                <a:latin typeface="Times New Roman" panose="02020603050405020304" pitchFamily="18" charset="0"/>
                <a:cs typeface="Times New Roman" panose="02020603050405020304" pitchFamily="18" charset="0"/>
              </a:rPr>
              <a:t>N</a:t>
            </a:r>
            <a:r>
              <a:rPr lang="lt-LT" dirty="0">
                <a:latin typeface="Times New Roman" panose="02020603050405020304" pitchFamily="18" charset="0"/>
                <a:cs typeface="Times New Roman" panose="02020603050405020304" pitchFamily="18" charset="0"/>
              </a:rPr>
              <a:t> - absoliutus asmenų skaičius.</a:t>
            </a:r>
          </a:p>
          <a:p>
            <a:r>
              <a:rPr lang="lt-LT" b="1" dirty="0">
                <a:latin typeface="Times New Roman" panose="02020603050405020304" pitchFamily="18" charset="0"/>
                <a:cs typeface="Times New Roman" panose="02020603050405020304" pitchFamily="18" charset="0"/>
              </a:rPr>
              <a:t>Rodiklio reikšmė </a:t>
            </a:r>
            <a:r>
              <a:rPr lang="lt-LT" dirty="0">
                <a:latin typeface="Times New Roman" panose="02020603050405020304" pitchFamily="18" charset="0"/>
                <a:cs typeface="Times New Roman" panose="02020603050405020304" pitchFamily="18" charset="0"/>
              </a:rPr>
              <a:t>- skaitinė rodiklio reikšmė ugdymo įstaigoje.</a:t>
            </a:r>
          </a:p>
          <a:p>
            <a:r>
              <a:rPr lang="lt-LT" b="1" dirty="0">
                <a:latin typeface="Times New Roman" panose="02020603050405020304" pitchFamily="18" charset="0"/>
                <a:cs typeface="Times New Roman" panose="02020603050405020304" pitchFamily="18" charset="0"/>
              </a:rPr>
              <a:t>Rodiklio reikšmė savivaldybėje </a:t>
            </a:r>
            <a:r>
              <a:rPr lang="lt-LT" dirty="0">
                <a:latin typeface="Times New Roman" panose="02020603050405020304" pitchFamily="18" charset="0"/>
                <a:cs typeface="Times New Roman" panose="02020603050405020304" pitchFamily="18" charset="0"/>
              </a:rPr>
              <a:t>- skaitinė rodiklio reikšmė savivaldybėje.</a:t>
            </a:r>
          </a:p>
          <a:p>
            <a:endParaRPr lang="lt-LT" dirty="0">
              <a:latin typeface="Times New Roman" panose="02020603050405020304" pitchFamily="18" charset="0"/>
              <a:cs typeface="Times New Roman" panose="02020603050405020304" pitchFamily="18" charset="0"/>
            </a:endParaRPr>
          </a:p>
          <a:p>
            <a:r>
              <a:rPr lang="lt-LT" b="1" dirty="0">
                <a:latin typeface="Times New Roman" panose="02020603050405020304" pitchFamily="18" charset="0"/>
                <a:cs typeface="Times New Roman" panose="02020603050405020304" pitchFamily="18" charset="0"/>
              </a:rPr>
              <a:t>Pokytis</a:t>
            </a:r>
            <a:r>
              <a:rPr lang="lt-LT" dirty="0">
                <a:latin typeface="Times New Roman" panose="02020603050405020304" pitchFamily="18" charset="0"/>
                <a:cs typeface="Times New Roman" panose="02020603050405020304" pitchFamily="18" charset="0"/>
              </a:rPr>
              <a:t> - pateikiama skaitinė ugdymo įstaigos rodiklio pokyčio reikšmė, kuri vaizduojama </a:t>
            </a:r>
          </a:p>
          <a:p>
            <a:endParaRPr lang="lt-LT" dirty="0">
              <a:latin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su "+" ženklu, jei reikšmė padidėjo, palyginus su praėjusiais metais </a:t>
            </a:r>
          </a:p>
          <a:p>
            <a:r>
              <a:rPr lang="lt-LT" dirty="0">
                <a:latin typeface="Times New Roman" panose="02020603050405020304" pitchFamily="18" charset="0"/>
                <a:cs typeface="Times New Roman" panose="02020603050405020304" pitchFamily="18" charset="0"/>
              </a:rPr>
              <a:t>ir "-", jei sumažėjo.</a:t>
            </a:r>
          </a:p>
          <a:p>
            <a:endParaRPr lang="lt-LT" dirty="0">
              <a:latin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Rodiklio pokytis bus pateikiamas </a:t>
            </a:r>
            <a:r>
              <a:rPr lang="lt-LT" dirty="0">
                <a:solidFill>
                  <a:srgbClr val="C00000"/>
                </a:solidFill>
                <a:latin typeface="Times New Roman" panose="02020603050405020304" pitchFamily="18" charset="0"/>
                <a:cs typeface="Times New Roman" panose="02020603050405020304" pitchFamily="18" charset="0"/>
              </a:rPr>
              <a:t>rausva spalva</a:t>
            </a:r>
            <a:r>
              <a:rPr lang="lt-LT" dirty="0">
                <a:latin typeface="Times New Roman" panose="02020603050405020304" pitchFamily="18" charset="0"/>
                <a:cs typeface="Times New Roman" panose="02020603050405020304" pitchFamily="18" charset="0"/>
              </a:rPr>
              <a:t>, jei tai reiškia statistiškai reikšmingą rodiklio pokytį, palyginti su praėjusių metų reikšme </a:t>
            </a:r>
          </a:p>
          <a:p>
            <a:r>
              <a:rPr lang="lt-LT" dirty="0">
                <a:latin typeface="Times New Roman" panose="02020603050405020304" pitchFamily="18" charset="0"/>
                <a:cs typeface="Times New Roman" panose="02020603050405020304" pitchFamily="18" charset="0"/>
              </a:rPr>
              <a:t>ir balta, jei pokytis nebuvo statistiškai reikšmingas, palyginus su praeitų metų rodiklio reikšme.</a:t>
            </a:r>
          </a:p>
          <a:p>
            <a:endParaRPr lang="lt-LT" dirty="0">
              <a:latin typeface="Times New Roman" panose="02020603050405020304" pitchFamily="18" charset="0"/>
              <a:cs typeface="Times New Roman" panose="02020603050405020304" pitchFamily="18" charset="0"/>
            </a:endParaRPr>
          </a:p>
          <a:p>
            <a:endParaRPr lang="lt-LT" dirty="0">
              <a:latin typeface="Times New Roman" panose="02020603050405020304" pitchFamily="18" charset="0"/>
              <a:cs typeface="Times New Roman" panose="02020603050405020304" pitchFamily="18" charset="0"/>
            </a:endParaRPr>
          </a:p>
          <a:p>
            <a:endParaRPr lang="lt-LT" dirty="0">
              <a:latin typeface="Times New Roman" panose="02020603050405020304" pitchFamily="18" charset="0"/>
              <a:cs typeface="Times New Roman" panose="02020603050405020304" pitchFamily="18" charset="0"/>
            </a:endParaRPr>
          </a:p>
          <a:p>
            <a:r>
              <a:rPr lang="lt-LT" sz="1100" dirty="0">
                <a:latin typeface="Times New Roman" panose="02020603050405020304" pitchFamily="18" charset="0"/>
                <a:cs typeface="Times New Roman" panose="02020603050405020304" pitchFamily="18" charset="0"/>
              </a:rPr>
              <a:t>Šaltinis: Vaikų sveikatos stebėsenos informacinė sistema (VSSIS)</a:t>
            </a:r>
          </a:p>
          <a:p>
            <a:endParaRPr lang="lt-LT" sz="1100" dirty="0">
              <a:latin typeface="Times New Roman" panose="02020603050405020304" pitchFamily="18" charset="0"/>
              <a:cs typeface="Times New Roman" panose="02020603050405020304" pitchFamily="18" charset="0"/>
            </a:endParaRPr>
          </a:p>
        </p:txBody>
      </p:sp>
      <p:pic>
        <p:nvPicPr>
          <p:cNvPr id="4" name="Paveikslėlis 3"/>
          <p:cNvPicPr>
            <a:picLocks noChangeAspect="1"/>
          </p:cNvPicPr>
          <p:nvPr/>
        </p:nvPicPr>
        <p:blipFill>
          <a:blip r:embed="rId2"/>
          <a:stretch>
            <a:fillRect/>
          </a:stretch>
        </p:blipFill>
        <p:spPr>
          <a:xfrm>
            <a:off x="10405717" y="0"/>
            <a:ext cx="1786283" cy="426757"/>
          </a:xfrm>
          <a:prstGeom prst="rect">
            <a:avLst/>
          </a:prstGeom>
        </p:spPr>
      </p:pic>
    </p:spTree>
    <p:extLst>
      <p:ext uri="{BB962C8B-B14F-4D97-AF65-F5344CB8AC3E}">
        <p14:creationId xmlns:p14="http://schemas.microsoft.com/office/powerpoint/2010/main" val="5758862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77333" y="2483426"/>
            <a:ext cx="9775921" cy="1704109"/>
          </a:xfrm>
        </p:spPr>
        <p:txBody>
          <a:bodyPr/>
          <a:lstStyle/>
          <a:p>
            <a:r>
              <a:rPr lang="lt-LT" dirty="0" smtClean="0">
                <a:solidFill>
                  <a:schemeClr val="tx1"/>
                </a:solidFill>
              </a:rPr>
              <a:t>Baltijos gimnazijos moksleivių sveikatos būklė</a:t>
            </a:r>
            <a:br>
              <a:rPr lang="lt-LT" dirty="0" smtClean="0">
                <a:solidFill>
                  <a:schemeClr val="tx1"/>
                </a:solidFill>
              </a:rPr>
            </a:br>
            <a:r>
              <a:rPr lang="lt-LT" dirty="0">
                <a:solidFill>
                  <a:schemeClr val="tx1"/>
                </a:solidFill>
              </a:rPr>
              <a:t>                      2020/2021 </a:t>
            </a:r>
            <a:r>
              <a:rPr lang="lt-LT" dirty="0" err="1" smtClean="0">
                <a:solidFill>
                  <a:schemeClr val="tx1"/>
                </a:solidFill>
              </a:rPr>
              <a:t>m.m</a:t>
            </a:r>
            <a:r>
              <a:rPr lang="lt-LT" dirty="0">
                <a:solidFill>
                  <a:schemeClr val="tx1"/>
                </a:solidFill>
              </a:rPr>
              <a:t>.</a:t>
            </a:r>
          </a:p>
        </p:txBody>
      </p:sp>
      <p:pic>
        <p:nvPicPr>
          <p:cNvPr id="3" name="Paveikslėlis 2"/>
          <p:cNvPicPr>
            <a:picLocks noChangeAspect="1"/>
          </p:cNvPicPr>
          <p:nvPr/>
        </p:nvPicPr>
        <p:blipFill>
          <a:blip r:embed="rId2"/>
          <a:stretch>
            <a:fillRect/>
          </a:stretch>
        </p:blipFill>
        <p:spPr>
          <a:xfrm>
            <a:off x="0" y="0"/>
            <a:ext cx="2591025" cy="1524132"/>
          </a:xfrm>
          <a:prstGeom prst="rect">
            <a:avLst/>
          </a:prstGeom>
        </p:spPr>
      </p:pic>
      <p:pic>
        <p:nvPicPr>
          <p:cNvPr id="4" name="Paveikslėlis 3"/>
          <p:cNvPicPr>
            <a:picLocks noChangeAspect="1"/>
          </p:cNvPicPr>
          <p:nvPr/>
        </p:nvPicPr>
        <p:blipFill>
          <a:blip r:embed="rId3"/>
          <a:stretch>
            <a:fillRect/>
          </a:stretch>
        </p:blipFill>
        <p:spPr>
          <a:xfrm>
            <a:off x="10405717" y="0"/>
            <a:ext cx="1786283" cy="426757"/>
          </a:xfrm>
          <a:prstGeom prst="rect">
            <a:avLst/>
          </a:prstGeom>
        </p:spPr>
      </p:pic>
    </p:spTree>
    <p:extLst>
      <p:ext uri="{BB962C8B-B14F-4D97-AF65-F5344CB8AC3E}">
        <p14:creationId xmlns:p14="http://schemas.microsoft.com/office/powerpoint/2010/main" val="32471272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77334" y="609600"/>
            <a:ext cx="9723966" cy="1320800"/>
          </a:xfrm>
        </p:spPr>
        <p:txBody>
          <a:bodyPr/>
          <a:lstStyle/>
          <a:p>
            <a:r>
              <a:rPr lang="lt-LT" dirty="0">
                <a:solidFill>
                  <a:schemeClr val="tx1"/>
                </a:solidFill>
                <a:latin typeface="Times New Roman" panose="02020603050405020304" pitchFamily="18" charset="0"/>
                <a:cs typeface="Times New Roman" panose="02020603050405020304" pitchFamily="18" charset="0"/>
              </a:rPr>
              <a:t>GALINTYS DALYVAUTI UGDYMO VEIKLOJE</a:t>
            </a:r>
          </a:p>
        </p:txBody>
      </p:sp>
      <p:sp>
        <p:nvSpPr>
          <p:cNvPr id="3" name="Turinio vietos rezervavimo ženklas 2"/>
          <p:cNvSpPr>
            <a:spLocks noGrp="1"/>
          </p:cNvSpPr>
          <p:nvPr>
            <p:ph sz="quarter" idx="4294967295"/>
          </p:nvPr>
        </p:nvSpPr>
        <p:spPr>
          <a:xfrm>
            <a:off x="913774" y="2367092"/>
            <a:ext cx="10363826" cy="3424107"/>
          </a:xfrm>
          <a:prstGeom prst="rect">
            <a:avLst/>
          </a:prstGeom>
        </p:spPr>
        <p:txBody>
          <a:bodyPr/>
          <a:lstStyle/>
          <a:p>
            <a:r>
              <a:rPr lang="lt-LT" dirty="0" smtClean="0">
                <a:latin typeface="Times New Roman" panose="02020603050405020304" pitchFamily="18" charset="0"/>
                <a:cs typeface="Times New Roman" panose="02020603050405020304" pitchFamily="18" charset="0"/>
              </a:rPr>
              <a:t>2020 </a:t>
            </a:r>
            <a:r>
              <a:rPr lang="lt-LT" dirty="0">
                <a:latin typeface="Times New Roman" panose="02020603050405020304" pitchFamily="18" charset="0"/>
                <a:cs typeface="Times New Roman" panose="02020603050405020304" pitchFamily="18" charset="0"/>
              </a:rPr>
              <a:t>m. – </a:t>
            </a:r>
            <a:r>
              <a:rPr lang="lt-LT" dirty="0" smtClean="0">
                <a:latin typeface="Times New Roman" panose="02020603050405020304" pitchFamily="18" charset="0"/>
                <a:cs typeface="Times New Roman" panose="02020603050405020304" pitchFamily="18" charset="0"/>
              </a:rPr>
              <a:t>86,7 </a:t>
            </a:r>
            <a:r>
              <a:rPr lang="lt-LT" dirty="0">
                <a:latin typeface="Times New Roman" panose="02020603050405020304" pitchFamily="18" charset="0"/>
                <a:cs typeface="Times New Roman" panose="02020603050405020304" pitchFamily="18" charset="0"/>
              </a:rPr>
              <a:t>proc. Baltijos gimnazijos mokinių dalyvavo ugdymo veikloje be jokių apribojimų</a:t>
            </a:r>
            <a:r>
              <a:rPr lang="lt-LT" dirty="0" smtClean="0">
                <a:latin typeface="Times New Roman" panose="02020603050405020304" pitchFamily="18" charset="0"/>
                <a:cs typeface="Times New Roman" panose="02020603050405020304" pitchFamily="18" charset="0"/>
              </a:rPr>
              <a:t>,</a:t>
            </a:r>
          </a:p>
          <a:p>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kai tuo tarpu </a:t>
            </a:r>
          </a:p>
          <a:p>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2019 </a:t>
            </a:r>
            <a:r>
              <a:rPr lang="lt-LT" dirty="0">
                <a:latin typeface="Times New Roman" panose="02020603050405020304" pitchFamily="18" charset="0"/>
                <a:cs typeface="Times New Roman" panose="02020603050405020304" pitchFamily="18" charset="0"/>
              </a:rPr>
              <a:t>m. – </a:t>
            </a:r>
            <a:r>
              <a:rPr lang="en-US" dirty="0" smtClean="0">
                <a:latin typeface="Times New Roman" panose="02020603050405020304" pitchFamily="18" charset="0"/>
                <a:cs typeface="Times New Roman" panose="02020603050405020304" pitchFamily="18" charset="0"/>
              </a:rPr>
              <a:t>90</a:t>
            </a:r>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proc. </a:t>
            </a:r>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2018 </a:t>
            </a:r>
            <a:r>
              <a:rPr lang="lt-LT" dirty="0">
                <a:latin typeface="Times New Roman" panose="02020603050405020304" pitchFamily="18" charset="0"/>
                <a:cs typeface="Times New Roman" panose="02020603050405020304" pitchFamily="18" charset="0"/>
              </a:rPr>
              <a:t>m. – 78,7 proc. </a:t>
            </a:r>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2017 m. – </a:t>
            </a:r>
            <a:r>
              <a:rPr lang="lt-LT" dirty="0">
                <a:latin typeface="Times New Roman" panose="02020603050405020304" pitchFamily="18" charset="0"/>
                <a:cs typeface="Times New Roman" panose="02020603050405020304" pitchFamily="18" charset="0"/>
              </a:rPr>
              <a:t>66 proc., </a:t>
            </a:r>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2016 </a:t>
            </a:r>
            <a:r>
              <a:rPr lang="lt-LT" dirty="0">
                <a:latin typeface="Times New Roman" panose="02020603050405020304" pitchFamily="18" charset="0"/>
                <a:cs typeface="Times New Roman" panose="02020603050405020304" pitchFamily="18" charset="0"/>
              </a:rPr>
              <a:t>m. – </a:t>
            </a:r>
            <a:r>
              <a:rPr lang="lt-LT" dirty="0" smtClean="0">
                <a:latin typeface="Times New Roman" panose="02020603050405020304" pitchFamily="18" charset="0"/>
                <a:cs typeface="Times New Roman" panose="02020603050405020304" pitchFamily="18" charset="0"/>
              </a:rPr>
              <a:t>59,8 </a:t>
            </a:r>
            <a:r>
              <a:rPr lang="lt-LT" dirty="0">
                <a:latin typeface="Times New Roman" panose="02020603050405020304" pitchFamily="18" charset="0"/>
                <a:cs typeface="Times New Roman" panose="02020603050405020304" pitchFamily="18" charset="0"/>
              </a:rPr>
              <a:t>proc.</a:t>
            </a:r>
          </a:p>
          <a:p>
            <a:endParaRPr lang="lt-LT" dirty="0"/>
          </a:p>
        </p:txBody>
      </p:sp>
      <p:pic>
        <p:nvPicPr>
          <p:cNvPr id="4" name="Paveikslėlis 3"/>
          <p:cNvPicPr>
            <a:picLocks noChangeAspect="1"/>
          </p:cNvPicPr>
          <p:nvPr/>
        </p:nvPicPr>
        <p:blipFill>
          <a:blip r:embed="rId2"/>
          <a:stretch>
            <a:fillRect/>
          </a:stretch>
        </p:blipFill>
        <p:spPr>
          <a:xfrm>
            <a:off x="10384458" y="0"/>
            <a:ext cx="1786283" cy="426757"/>
          </a:xfrm>
          <a:prstGeom prst="rect">
            <a:avLst/>
          </a:prstGeom>
        </p:spPr>
      </p:pic>
    </p:spTree>
    <p:extLst>
      <p:ext uri="{BB962C8B-B14F-4D97-AF65-F5344CB8AC3E}">
        <p14:creationId xmlns:p14="http://schemas.microsoft.com/office/powerpoint/2010/main" val="29450149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solidFill>
                  <a:schemeClr val="tx1"/>
                </a:solidFill>
                <a:latin typeface="Times New Roman" panose="02020603050405020304" pitchFamily="18" charset="0"/>
                <a:cs typeface="Times New Roman" panose="02020603050405020304" pitchFamily="18" charset="0"/>
              </a:rPr>
              <a:t>                   KŪNO </a:t>
            </a:r>
            <a:r>
              <a:rPr lang="lt-LT" dirty="0">
                <a:solidFill>
                  <a:schemeClr val="tx1"/>
                </a:solidFill>
                <a:latin typeface="Times New Roman" panose="02020603050405020304" pitchFamily="18" charset="0"/>
                <a:cs typeface="Times New Roman" panose="02020603050405020304" pitchFamily="18" charset="0"/>
              </a:rPr>
              <a:t>MASĖS INDEKSAS</a:t>
            </a:r>
          </a:p>
        </p:txBody>
      </p:sp>
      <p:sp>
        <p:nvSpPr>
          <p:cNvPr id="3" name="Turinio vietos rezervavimo ženklas 2"/>
          <p:cNvSpPr>
            <a:spLocks noGrp="1"/>
          </p:cNvSpPr>
          <p:nvPr>
            <p:ph sz="quarter" idx="4294967295"/>
          </p:nvPr>
        </p:nvSpPr>
        <p:spPr>
          <a:xfrm>
            <a:off x="913774" y="2587336"/>
            <a:ext cx="9840817" cy="3203863"/>
          </a:xfrm>
          <a:prstGeom prst="rect">
            <a:avLst/>
          </a:prstGeom>
        </p:spPr>
        <p:txBody>
          <a:bodyPr>
            <a:normAutofit/>
          </a:bodyPr>
          <a:lstStyle/>
          <a:p>
            <a:r>
              <a:rPr lang="lt-LT" dirty="0" smtClean="0">
                <a:latin typeface="Times New Roman" panose="02020603050405020304" pitchFamily="18" charset="0"/>
                <a:cs typeface="Times New Roman" panose="02020603050405020304" pitchFamily="18" charset="0"/>
              </a:rPr>
              <a:t>2020 m. m. </a:t>
            </a:r>
            <a:r>
              <a:rPr lang="lt-LT" dirty="0">
                <a:latin typeface="Times New Roman" panose="02020603050405020304" pitchFamily="18" charset="0"/>
                <a:cs typeface="Times New Roman" panose="02020603050405020304" pitchFamily="18" charset="0"/>
              </a:rPr>
              <a:t>Baltijos gimnazijoje </a:t>
            </a:r>
            <a:r>
              <a:rPr lang="lt-LT" dirty="0" smtClean="0">
                <a:latin typeface="Times New Roman" panose="02020603050405020304" pitchFamily="18" charset="0"/>
                <a:cs typeface="Times New Roman" panose="02020603050405020304" pitchFamily="18" charset="0"/>
              </a:rPr>
              <a:t>–16 proc. pasitikrinusių </a:t>
            </a:r>
            <a:r>
              <a:rPr lang="lt-LT" dirty="0">
                <a:latin typeface="Times New Roman" panose="02020603050405020304" pitchFamily="18" charset="0"/>
                <a:cs typeface="Times New Roman" panose="02020603050405020304" pitchFamily="18" charset="0"/>
              </a:rPr>
              <a:t>mokinių turėjo per didelį svorį. Lyginant su praėjusiais metais šis skaičius </a:t>
            </a:r>
            <a:r>
              <a:rPr lang="lt-LT" dirty="0" smtClean="0">
                <a:latin typeface="Times New Roman" panose="02020603050405020304" pitchFamily="18" charset="0"/>
                <a:cs typeface="Times New Roman" panose="02020603050405020304" pitchFamily="18" charset="0"/>
              </a:rPr>
              <a:t>mažėja</a:t>
            </a:r>
            <a:endParaRPr lang="lt-LT" dirty="0">
              <a:latin typeface="Times New Roman" panose="02020603050405020304" pitchFamily="18" charset="0"/>
              <a:cs typeface="Times New Roman" panose="02020603050405020304" pitchFamily="18" charset="0"/>
            </a:endParaRPr>
          </a:p>
          <a:p>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2019 m. –2</a:t>
            </a:r>
            <a:r>
              <a:rPr lang="en-US" dirty="0" smtClean="0">
                <a:latin typeface="Times New Roman" panose="02020603050405020304" pitchFamily="18" charset="0"/>
                <a:cs typeface="Times New Roman" panose="02020603050405020304" pitchFamily="18" charset="0"/>
              </a:rPr>
              <a:t>4</a:t>
            </a:r>
            <a:r>
              <a:rPr lang="lt-LT" dirty="0" smtClean="0">
                <a:latin typeface="Times New Roman" panose="02020603050405020304" pitchFamily="18" charset="0"/>
                <a:cs typeface="Times New Roman" panose="02020603050405020304" pitchFamily="18" charset="0"/>
              </a:rPr>
              <a:t> proc.</a:t>
            </a:r>
            <a:endParaRPr lang="lt-LT" dirty="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2018 m. </a:t>
            </a:r>
            <a:r>
              <a:rPr lang="lt-LT" dirty="0">
                <a:latin typeface="Times New Roman" panose="02020603050405020304" pitchFamily="18" charset="0"/>
                <a:cs typeface="Times New Roman" panose="02020603050405020304" pitchFamily="18" charset="0"/>
              </a:rPr>
              <a:t>–19,7 proc. </a:t>
            </a:r>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2016 </a:t>
            </a:r>
            <a:r>
              <a:rPr lang="lt-LT" dirty="0">
                <a:latin typeface="Times New Roman" panose="02020603050405020304" pitchFamily="18" charset="0"/>
                <a:cs typeface="Times New Roman" panose="02020603050405020304" pitchFamily="18" charset="0"/>
              </a:rPr>
              <a:t>m. –24 proc. </a:t>
            </a:r>
            <a:endParaRPr lang="lt-LT" dirty="0" smtClean="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2017 </a:t>
            </a:r>
            <a:r>
              <a:rPr lang="lt-LT" dirty="0">
                <a:latin typeface="Times New Roman" panose="02020603050405020304" pitchFamily="18" charset="0"/>
                <a:cs typeface="Times New Roman" panose="02020603050405020304" pitchFamily="18" charset="0"/>
              </a:rPr>
              <a:t>m. –26 </a:t>
            </a:r>
            <a:r>
              <a:rPr lang="lt-LT" dirty="0" smtClean="0">
                <a:latin typeface="Times New Roman" panose="02020603050405020304" pitchFamily="18" charset="0"/>
                <a:cs typeface="Times New Roman" panose="02020603050405020304" pitchFamily="18" charset="0"/>
              </a:rPr>
              <a:t>proc.</a:t>
            </a:r>
          </a:p>
          <a:p>
            <a:pPr marL="0" indent="0">
              <a:buNone/>
            </a:pPr>
            <a:endParaRPr lang="lt-LT" dirty="0"/>
          </a:p>
        </p:txBody>
      </p:sp>
      <p:pic>
        <p:nvPicPr>
          <p:cNvPr id="4" name="Paveikslėlis 3"/>
          <p:cNvPicPr>
            <a:picLocks noChangeAspect="1"/>
          </p:cNvPicPr>
          <p:nvPr/>
        </p:nvPicPr>
        <p:blipFill>
          <a:blip r:embed="rId2"/>
          <a:stretch>
            <a:fillRect/>
          </a:stretch>
        </p:blipFill>
        <p:spPr>
          <a:xfrm>
            <a:off x="10405717" y="0"/>
            <a:ext cx="1786283" cy="426757"/>
          </a:xfrm>
          <a:prstGeom prst="rect">
            <a:avLst/>
          </a:prstGeom>
        </p:spPr>
      </p:pic>
      <p:pic>
        <p:nvPicPr>
          <p:cNvPr id="5" name="Paveikslėlis 4"/>
          <p:cNvPicPr>
            <a:picLocks noChangeAspect="1"/>
          </p:cNvPicPr>
          <p:nvPr/>
        </p:nvPicPr>
        <p:blipFill>
          <a:blip r:embed="rId3"/>
          <a:stretch>
            <a:fillRect/>
          </a:stretch>
        </p:blipFill>
        <p:spPr>
          <a:xfrm>
            <a:off x="0" y="21512"/>
            <a:ext cx="2591025" cy="1524132"/>
          </a:xfrm>
          <a:prstGeom prst="rect">
            <a:avLst/>
          </a:prstGeom>
        </p:spPr>
      </p:pic>
    </p:spTree>
    <p:extLst>
      <p:ext uri="{BB962C8B-B14F-4D97-AF65-F5344CB8AC3E}">
        <p14:creationId xmlns:p14="http://schemas.microsoft.com/office/powerpoint/2010/main" val="2972348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71450" y="609600"/>
            <a:ext cx="11555730" cy="659130"/>
          </a:xfrm>
        </p:spPr>
        <p:txBody>
          <a:bodyPr>
            <a:normAutofit fontScale="90000"/>
          </a:bodyPr>
          <a:lstStyle/>
          <a:p>
            <a:r>
              <a:rPr lang="lt-LT" sz="2400" dirty="0">
                <a:solidFill>
                  <a:schemeClr val="tx1"/>
                </a:solidFill>
                <a:latin typeface="Times New Roman" panose="02020603050405020304" pitchFamily="18" charset="0"/>
                <a:cs typeface="Times New Roman" panose="02020603050405020304" pitchFamily="18" charset="0"/>
              </a:rPr>
              <a:t>MOKINIŲ PASISKIRSTYMAS PAGAL FIZINIO UGDYMO GRUPES , PROC. 2016- </a:t>
            </a:r>
            <a:r>
              <a:rPr lang="lt-LT" sz="2400" dirty="0" smtClean="0">
                <a:solidFill>
                  <a:schemeClr val="tx1"/>
                </a:solidFill>
                <a:latin typeface="Times New Roman" panose="02020603050405020304" pitchFamily="18" charset="0"/>
                <a:cs typeface="Times New Roman" panose="02020603050405020304" pitchFamily="18" charset="0"/>
              </a:rPr>
              <a:t>2020 </a:t>
            </a:r>
            <a:r>
              <a:rPr lang="lt-LT" sz="2400" dirty="0">
                <a:solidFill>
                  <a:schemeClr val="tx1"/>
                </a:solidFill>
                <a:latin typeface="Times New Roman" panose="02020603050405020304" pitchFamily="18" charset="0"/>
                <a:cs typeface="Times New Roman" panose="02020603050405020304" pitchFamily="18" charset="0"/>
              </a:rPr>
              <a:t>M</a:t>
            </a:r>
          </a:p>
        </p:txBody>
      </p:sp>
      <p:pic>
        <p:nvPicPr>
          <p:cNvPr id="3" name="Paveikslėlis 2"/>
          <p:cNvPicPr>
            <a:picLocks noChangeAspect="1"/>
          </p:cNvPicPr>
          <p:nvPr/>
        </p:nvPicPr>
        <p:blipFill>
          <a:blip r:embed="rId2"/>
          <a:stretch>
            <a:fillRect/>
          </a:stretch>
        </p:blipFill>
        <p:spPr>
          <a:xfrm>
            <a:off x="10405717" y="0"/>
            <a:ext cx="1786283" cy="426757"/>
          </a:xfrm>
          <a:prstGeom prst="rect">
            <a:avLst/>
          </a:prstGeom>
        </p:spPr>
      </p:pic>
      <p:graphicFrame>
        <p:nvGraphicFramePr>
          <p:cNvPr id="6" name="Content Placeholder 5"/>
          <p:cNvGraphicFramePr>
            <a:graphicFrameLocks noGrp="1"/>
          </p:cNvGraphicFramePr>
          <p:nvPr>
            <p:ph idx="1"/>
            <p:extLst>
              <p:ext uri="{D42A27DB-BD31-4B8C-83A1-F6EECF244321}">
                <p14:modId xmlns:p14="http://schemas.microsoft.com/office/powerpoint/2010/main" val="3411902974"/>
              </p:ext>
            </p:extLst>
          </p:nvPr>
        </p:nvGraphicFramePr>
        <p:xfrm>
          <a:off x="677862" y="1268730"/>
          <a:ext cx="9106217" cy="53933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171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aunot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Facet</Template>
  <TotalTime>1873</TotalTime>
  <Words>1017</Words>
  <Application>Microsoft Office PowerPoint</Application>
  <PresentationFormat>Plačiaekranė</PresentationFormat>
  <Paragraphs>199</Paragraphs>
  <Slides>17</Slides>
  <Notes>1</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17</vt:i4>
      </vt:variant>
    </vt:vector>
  </HeadingPairs>
  <TitlesOfParts>
    <vt:vector size="24" baseType="lpstr">
      <vt:lpstr>Arial</vt:lpstr>
      <vt:lpstr>Calibri</vt:lpstr>
      <vt:lpstr>Times New Roman</vt:lpstr>
      <vt:lpstr>Trebuchet MS</vt:lpstr>
      <vt:lpstr>Wingdings</vt:lpstr>
      <vt:lpstr>Wingdings 3</vt:lpstr>
      <vt:lpstr>Briaunota</vt:lpstr>
      <vt:lpstr>BALTIJOS GIMNAZIJOS MOKINIŲ SVEIKATOS RODIKLIŲ ANALIZĖ</vt:lpstr>
      <vt:lpstr>Sveikatos duomenų analizės aprašymas</vt:lpstr>
      <vt:lpstr>  Sveikatos duomenų analizės aprašymas</vt:lpstr>
      <vt:lpstr>         Sveikatos duomenų rezultatų svarba</vt:lpstr>
      <vt:lpstr>            Reikšmių paaiškinimas</vt:lpstr>
      <vt:lpstr>Baltijos gimnazijos moksleivių sveikatos būklė                       2020/2021 m.m.</vt:lpstr>
      <vt:lpstr>GALINTYS DALYVAUTI UGDYMO VEIKLOJE</vt:lpstr>
      <vt:lpstr>                   KŪNO MASĖS INDEKSAS</vt:lpstr>
      <vt:lpstr>MOKINIŲ PASISKIRSTYMAS PAGAL FIZINIO UGDYMO GRUPES , PROC. 2016- 2020 M</vt:lpstr>
      <vt:lpstr>SUVESTINĖ PAGAL ORGANŲ SISTEMOS SUTRIKIMUS 2019 M.,PROCENTAIS</vt:lpstr>
      <vt:lpstr>Baltijos gimnazijos sveikatos rodiklių suvestinė(1)</vt:lpstr>
      <vt:lpstr>Baltijos gimnazijos sveikatos rodiklių suvestinė(2)</vt:lpstr>
      <vt:lpstr>Baltijos gimnazijos sveikatos rodiklių suvestinė(3)</vt:lpstr>
      <vt:lpstr>Baltijos gimnazijos sveikatos rodiklių suvestinė(4)</vt:lpstr>
      <vt:lpstr>                       APIBENDRINIMAS</vt:lpstr>
      <vt:lpstr>                Rekomendacijos </vt:lpstr>
      <vt:lpstr>„PowerPoint“ pateiktis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laima litovčenko</dc:creator>
  <cp:lastModifiedBy>laima litovčenko</cp:lastModifiedBy>
  <cp:revision>52</cp:revision>
  <dcterms:created xsi:type="dcterms:W3CDTF">2021-01-12T12:08:14Z</dcterms:created>
  <dcterms:modified xsi:type="dcterms:W3CDTF">2021-02-11T16:40:41Z</dcterms:modified>
</cp:coreProperties>
</file>