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9" r:id="rId2"/>
    <p:sldId id="258" r:id="rId3"/>
    <p:sldId id="260" r:id="rId4"/>
    <p:sldId id="261" r:id="rId5"/>
    <p:sldId id="262" r:id="rId6"/>
    <p:sldId id="263" r:id="rId7"/>
    <p:sldId id="272" r:id="rId8"/>
    <p:sldId id="273" r:id="rId9"/>
    <p:sldId id="274" r:id="rId10"/>
    <p:sldId id="275" r:id="rId11"/>
    <p:sldId id="264" r:id="rId12"/>
    <p:sldId id="265" r:id="rId13"/>
    <p:sldId id="266" r:id="rId14"/>
    <p:sldId id="267" r:id="rId15"/>
    <p:sldId id="276"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Mano\Desktop\2019%20-ataskaitos-suvest%20org.%20sist\KM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Sheet1!$A$25</c:f>
              <c:strCache>
                <c:ptCount val="1"/>
                <c:pt idx="0">
                  <c:v>pagrindinė</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Sheet1!$B$25:$F$25</c:f>
              <c:numCache>
                <c:formatCode>General</c:formatCode>
                <c:ptCount val="5"/>
                <c:pt idx="0">
                  <c:v>87</c:v>
                </c:pt>
                <c:pt idx="1">
                  <c:v>89</c:v>
                </c:pt>
                <c:pt idx="2">
                  <c:v>90</c:v>
                </c:pt>
                <c:pt idx="3">
                  <c:v>92</c:v>
                </c:pt>
                <c:pt idx="4">
                  <c:v>91</c:v>
                </c:pt>
              </c:numCache>
            </c:numRef>
          </c:val>
          <c:extLst>
            <c:ext xmlns:c16="http://schemas.microsoft.com/office/drawing/2014/chart" uri="{C3380CC4-5D6E-409C-BE32-E72D297353CC}">
              <c16:uniqueId val="{00000000-D4FE-457E-8191-ADE2F7E44C74}"/>
            </c:ext>
          </c:extLst>
        </c:ser>
        <c:ser>
          <c:idx val="1"/>
          <c:order val="1"/>
          <c:tx>
            <c:strRef>
              <c:f>Sheet1!$A$26</c:f>
              <c:strCache>
                <c:ptCount val="1"/>
                <c:pt idx="0">
                  <c:v>parengiamoji</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Sheet1!$B$26:$F$26</c:f>
              <c:numCache>
                <c:formatCode>General</c:formatCode>
                <c:ptCount val="5"/>
                <c:pt idx="0">
                  <c:v>9</c:v>
                </c:pt>
                <c:pt idx="1">
                  <c:v>8</c:v>
                </c:pt>
                <c:pt idx="2">
                  <c:v>6</c:v>
                </c:pt>
                <c:pt idx="3">
                  <c:v>5</c:v>
                </c:pt>
                <c:pt idx="4">
                  <c:v>5</c:v>
                </c:pt>
              </c:numCache>
            </c:numRef>
          </c:val>
          <c:extLst>
            <c:ext xmlns:c16="http://schemas.microsoft.com/office/drawing/2014/chart" uri="{C3380CC4-5D6E-409C-BE32-E72D297353CC}">
              <c16:uniqueId val="{00000001-D4FE-457E-8191-ADE2F7E44C74}"/>
            </c:ext>
          </c:extLst>
        </c:ser>
        <c:ser>
          <c:idx val="2"/>
          <c:order val="2"/>
          <c:tx>
            <c:strRef>
              <c:f>Sheet1!$A$27</c:f>
              <c:strCache>
                <c:ptCount val="1"/>
                <c:pt idx="0">
                  <c:v>specialioji</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Sheet1!$B$27:$F$27</c:f>
              <c:numCache>
                <c:formatCode>General</c:formatCode>
                <c:ptCount val="5"/>
                <c:pt idx="0">
                  <c:v>4</c:v>
                </c:pt>
                <c:pt idx="1">
                  <c:v>3</c:v>
                </c:pt>
                <c:pt idx="2">
                  <c:v>3</c:v>
                </c:pt>
                <c:pt idx="3">
                  <c:v>2</c:v>
                </c:pt>
                <c:pt idx="4">
                  <c:v>2</c:v>
                </c:pt>
              </c:numCache>
            </c:numRef>
          </c:val>
          <c:extLst>
            <c:ext xmlns:c16="http://schemas.microsoft.com/office/drawing/2014/chart" uri="{C3380CC4-5D6E-409C-BE32-E72D297353CC}">
              <c16:uniqueId val="{00000002-D4FE-457E-8191-ADE2F7E44C74}"/>
            </c:ext>
          </c:extLst>
        </c:ser>
        <c:ser>
          <c:idx val="3"/>
          <c:order val="3"/>
          <c:tx>
            <c:strRef>
              <c:f>Sheet1!$A$28</c:f>
              <c:strCache>
                <c:ptCount val="1"/>
                <c:pt idx="0">
                  <c:v>ateleisti</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Sheet1!$B$24:$F$24</c:f>
              <c:strCache>
                <c:ptCount val="5"/>
                <c:pt idx="0">
                  <c:v>2016 m.</c:v>
                </c:pt>
                <c:pt idx="1">
                  <c:v>2017 m. </c:v>
                </c:pt>
                <c:pt idx="2">
                  <c:v>2018 m.</c:v>
                </c:pt>
                <c:pt idx="3">
                  <c:v>2019 m.</c:v>
                </c:pt>
                <c:pt idx="4">
                  <c:v>2020 m.</c:v>
                </c:pt>
              </c:strCache>
            </c:strRef>
          </c:cat>
          <c:val>
            <c:numRef>
              <c:f>Sheet1!$B$28:$F$28</c:f>
              <c:numCache>
                <c:formatCode>General</c:formatCode>
                <c:ptCount val="5"/>
                <c:pt idx="2">
                  <c:v>1</c:v>
                </c:pt>
                <c:pt idx="3">
                  <c:v>1</c:v>
                </c:pt>
                <c:pt idx="4">
                  <c:v>2</c:v>
                </c:pt>
              </c:numCache>
            </c:numRef>
          </c:val>
          <c:extLst>
            <c:ext xmlns:c16="http://schemas.microsoft.com/office/drawing/2014/chart" uri="{C3380CC4-5D6E-409C-BE32-E72D297353CC}">
              <c16:uniqueId val="{00000003-D4FE-457E-8191-ADE2F7E44C74}"/>
            </c:ext>
          </c:extLst>
        </c:ser>
        <c:dLbls>
          <c:dLblPos val="inEnd"/>
          <c:showLegendKey val="0"/>
          <c:showVal val="1"/>
          <c:showCatName val="0"/>
          <c:showSerName val="0"/>
          <c:showPercent val="0"/>
          <c:showBubbleSize val="0"/>
        </c:dLbls>
        <c:gapWidth val="115"/>
        <c:overlap val="-20"/>
        <c:axId val="303789944"/>
        <c:axId val="303791904"/>
      </c:barChart>
      <c:catAx>
        <c:axId val="30378994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t-LT"/>
          </a:p>
        </c:txPr>
        <c:crossAx val="303791904"/>
        <c:crosses val="autoZero"/>
        <c:auto val="1"/>
        <c:lblAlgn val="ctr"/>
        <c:lblOffset val="100"/>
        <c:noMultiLvlLbl val="0"/>
      </c:catAx>
      <c:valAx>
        <c:axId val="303791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t-LT"/>
          </a:p>
        </c:txPr>
        <c:crossAx val="303789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Lapas1!$A$54:$A$61</c:f>
              <c:strCache>
                <c:ptCount val="8"/>
                <c:pt idx="0">
                  <c:v>Kraujotakos sistema</c:v>
                </c:pt>
                <c:pt idx="1">
                  <c:v>Kvėpavimo sistema</c:v>
                </c:pt>
                <c:pt idx="2">
                  <c:v>Nervų sistema</c:v>
                </c:pt>
                <c:pt idx="3">
                  <c:v>Virškinimo sistema</c:v>
                </c:pt>
                <c:pt idx="4">
                  <c:v>Endokrininė sistema</c:v>
                </c:pt>
                <c:pt idx="5">
                  <c:v>Urogeninė sistema</c:v>
                </c:pt>
                <c:pt idx="6">
                  <c:v>Odos sistema</c:v>
                </c:pt>
                <c:pt idx="7">
                  <c:v>Skeleto sistema</c:v>
                </c:pt>
              </c:strCache>
            </c:strRef>
          </c:cat>
          <c:val>
            <c:numRef>
              <c:f>Lapas1!$B$54:$B$61</c:f>
              <c:numCache>
                <c:formatCode>General</c:formatCode>
                <c:ptCount val="8"/>
                <c:pt idx="0">
                  <c:v>50</c:v>
                </c:pt>
                <c:pt idx="1">
                  <c:v>13</c:v>
                </c:pt>
                <c:pt idx="2">
                  <c:v>9</c:v>
                </c:pt>
                <c:pt idx="3">
                  <c:v>3</c:v>
                </c:pt>
                <c:pt idx="4">
                  <c:v>16</c:v>
                </c:pt>
                <c:pt idx="5">
                  <c:v>3</c:v>
                </c:pt>
                <c:pt idx="6">
                  <c:v>5</c:v>
                </c:pt>
                <c:pt idx="7">
                  <c:v>25</c:v>
                </c:pt>
              </c:numCache>
            </c:numRef>
          </c:val>
          <c:extLst>
            <c:ext xmlns:c16="http://schemas.microsoft.com/office/drawing/2014/chart" uri="{C3380CC4-5D6E-409C-BE32-E72D297353CC}">
              <c16:uniqueId val="{00000000-28B6-483E-B670-9EF8CE0F9804}"/>
            </c:ext>
          </c:extLst>
        </c:ser>
        <c:dLbls>
          <c:showLegendKey val="0"/>
          <c:showVal val="1"/>
          <c:showCatName val="0"/>
          <c:showSerName val="0"/>
          <c:showPercent val="0"/>
          <c:showBubbleSize val="0"/>
        </c:dLbls>
        <c:gapWidth val="160"/>
        <c:gapDepth val="0"/>
        <c:shape val="box"/>
        <c:axId val="303794256"/>
        <c:axId val="303790336"/>
        <c:axId val="0"/>
      </c:bar3DChart>
      <c:catAx>
        <c:axId val="3037942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lt-LT"/>
          </a:p>
        </c:txPr>
        <c:crossAx val="303790336"/>
        <c:crosses val="autoZero"/>
        <c:auto val="1"/>
        <c:lblAlgn val="ctr"/>
        <c:lblOffset val="100"/>
        <c:noMultiLvlLbl val="0"/>
      </c:catAx>
      <c:valAx>
        <c:axId val="3037903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303794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9DF066-8C0D-4F12-8292-D47F4AE08139}" type="datetimeFigureOut">
              <a:rPr lang="lt-LT" smtClean="0"/>
              <a:t>2022-01-04</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458B0-BF87-46B2-B34F-9623D09A552D}" type="slidenum">
              <a:rPr lang="lt-LT" smtClean="0"/>
              <a:t>‹#›</a:t>
            </a:fld>
            <a:endParaRPr lang="lt-LT"/>
          </a:p>
        </p:txBody>
      </p:sp>
    </p:spTree>
    <p:extLst>
      <p:ext uri="{BB962C8B-B14F-4D97-AF65-F5344CB8AC3E}">
        <p14:creationId xmlns:p14="http://schemas.microsoft.com/office/powerpoint/2010/main" val="326148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768D2D86-CCE6-4294-8920-C30B8B062EB4}" type="slidenum">
              <a:rPr lang="lt-LT" smtClean="0"/>
              <a:t>10</a:t>
            </a:fld>
            <a:endParaRPr lang="lt-LT"/>
          </a:p>
        </p:txBody>
      </p:sp>
    </p:spTree>
    <p:extLst>
      <p:ext uri="{BB962C8B-B14F-4D97-AF65-F5344CB8AC3E}">
        <p14:creationId xmlns:p14="http://schemas.microsoft.com/office/powerpoint/2010/main" val="76511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Spustelėję redag. ruoš. teksto stilių</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A54C80-263E-416B-A8E0-580EDEADCBDC}" type="datetimeFigureOut">
              <a:rPr lang="en-US" dirty="0"/>
              <a:t>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1954204" y="1086889"/>
            <a:ext cx="7829667" cy="3377045"/>
          </a:xfrm>
        </p:spPr>
        <p:txBody>
          <a:bodyPr>
            <a:normAutofit/>
          </a:bodyPr>
          <a:lstStyle/>
          <a:p>
            <a:r>
              <a:rPr lang="lt-LT" sz="4800" b="1" dirty="0">
                <a:solidFill>
                  <a:schemeClr val="tx1"/>
                </a:solidFill>
                <a:latin typeface="Times New Roman" panose="02020603050405020304" pitchFamily="18" charset="0"/>
                <a:cs typeface="Times New Roman" panose="02020603050405020304" pitchFamily="18" charset="0"/>
              </a:rPr>
              <a:t>BALTIJOS GIMNAZIJOS MOKINIŲ </a:t>
            </a:r>
            <a:r>
              <a:rPr lang="lt-LT" sz="4800" b="1" dirty="0" smtClean="0">
                <a:solidFill>
                  <a:schemeClr val="tx1"/>
                </a:solidFill>
                <a:latin typeface="Times New Roman" panose="02020603050405020304" pitchFamily="18" charset="0"/>
                <a:cs typeface="Times New Roman" panose="02020603050405020304" pitchFamily="18" charset="0"/>
              </a:rPr>
              <a:t>SVEIKATOS </a:t>
            </a:r>
            <a:r>
              <a:rPr lang="lt-LT" sz="4800" b="1" dirty="0">
                <a:solidFill>
                  <a:schemeClr val="tx1"/>
                </a:solidFill>
                <a:latin typeface="Times New Roman" panose="02020603050405020304" pitchFamily="18" charset="0"/>
                <a:cs typeface="Times New Roman" panose="02020603050405020304" pitchFamily="18" charset="0"/>
              </a:rPr>
              <a:t>RODIKLIŲ ANALIZĖ</a:t>
            </a:r>
          </a:p>
        </p:txBody>
      </p:sp>
      <p:sp>
        <p:nvSpPr>
          <p:cNvPr id="4" name="Teksto vietos rezervavimo ženklas 3"/>
          <p:cNvSpPr>
            <a:spLocks noGrp="1"/>
          </p:cNvSpPr>
          <p:nvPr>
            <p:ph type="body" idx="1"/>
          </p:nvPr>
        </p:nvSpPr>
        <p:spPr>
          <a:xfrm>
            <a:off x="677335" y="4696690"/>
            <a:ext cx="8596668" cy="1922319"/>
          </a:xfrm>
        </p:spPr>
        <p:txBody>
          <a:bodyPr>
            <a:noAutofit/>
          </a:bodyPr>
          <a:lstStyle/>
          <a:p>
            <a:r>
              <a:rPr lang="lt-LT" dirty="0" smtClean="0">
                <a:latin typeface="Times New Roman" panose="02020603050405020304" pitchFamily="18" charset="0"/>
                <a:cs typeface="Times New Roman" panose="02020603050405020304" pitchFamily="18" charset="0"/>
              </a:rPr>
              <a:t>                               </a:t>
            </a:r>
          </a:p>
          <a:p>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                                </a:t>
            </a:r>
          </a:p>
          <a:p>
            <a:r>
              <a:rPr lang="lt-LT"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                                         Visuomenės sveikatos specialistė</a:t>
            </a:r>
          </a:p>
          <a:p>
            <a:r>
              <a:rPr lang="lt-LT" dirty="0">
                <a:solidFill>
                  <a:schemeClr val="tx1"/>
                </a:solidFill>
                <a:latin typeface="Times New Roman" panose="02020603050405020304" pitchFamily="18" charset="0"/>
                <a:cs typeface="Times New Roman" panose="02020603050405020304" pitchFamily="18" charset="0"/>
              </a:rPr>
              <a:t> </a:t>
            </a:r>
            <a:r>
              <a:rPr lang="lt-LT" dirty="0" smtClean="0">
                <a:solidFill>
                  <a:schemeClr val="tx1"/>
                </a:solidFill>
                <a:latin typeface="Times New Roman" panose="02020603050405020304" pitchFamily="18" charset="0"/>
                <a:cs typeface="Times New Roman" panose="02020603050405020304" pitchFamily="18" charset="0"/>
              </a:rPr>
              <a:t>                                                    Laima </a:t>
            </a:r>
            <a:r>
              <a:rPr lang="lt-LT" dirty="0" err="1" smtClean="0">
                <a:solidFill>
                  <a:schemeClr val="tx1"/>
                </a:solidFill>
                <a:latin typeface="Times New Roman" panose="02020603050405020304" pitchFamily="18" charset="0"/>
                <a:cs typeface="Times New Roman" panose="02020603050405020304" pitchFamily="18" charset="0"/>
              </a:rPr>
              <a:t>Litovčenko</a:t>
            </a:r>
            <a:endParaRPr lang="lt-LT" dirty="0">
              <a:solidFill>
                <a:schemeClr val="tx1"/>
              </a:solidFill>
              <a:latin typeface="Times New Roman" panose="02020603050405020304" pitchFamily="18" charset="0"/>
              <a:cs typeface="Times New Roman" panose="02020603050405020304" pitchFamily="18" charset="0"/>
            </a:endParaRPr>
          </a:p>
        </p:txBody>
      </p:sp>
      <p:pic>
        <p:nvPicPr>
          <p:cNvPr id="5" name="Paveikslėlis 4"/>
          <p:cNvPicPr>
            <a:picLocks noChangeAspect="1"/>
          </p:cNvPicPr>
          <p:nvPr/>
        </p:nvPicPr>
        <p:blipFill>
          <a:blip r:embed="rId2"/>
          <a:stretch>
            <a:fillRect/>
          </a:stretch>
        </p:blipFill>
        <p:spPr>
          <a:xfrm>
            <a:off x="0" y="0"/>
            <a:ext cx="2591025" cy="1524132"/>
          </a:xfrm>
          <a:prstGeom prst="rect">
            <a:avLst/>
          </a:prstGeom>
        </p:spPr>
      </p:pic>
      <p:pic>
        <p:nvPicPr>
          <p:cNvPr id="7" name="Paveikslėlis 6"/>
          <p:cNvPicPr>
            <a:picLocks noChangeAspect="1"/>
          </p:cNvPicPr>
          <p:nvPr/>
        </p:nvPicPr>
        <p:blipFill>
          <a:blip r:embed="rId3"/>
          <a:stretch>
            <a:fillRect/>
          </a:stretch>
        </p:blipFill>
        <p:spPr>
          <a:xfrm>
            <a:off x="9783871" y="0"/>
            <a:ext cx="2408129" cy="707197"/>
          </a:xfrm>
          <a:prstGeom prst="rect">
            <a:avLst/>
          </a:prstGeom>
        </p:spPr>
      </p:pic>
    </p:spTree>
    <p:extLst>
      <p:ext uri="{BB962C8B-B14F-4D97-AF65-F5344CB8AC3E}">
        <p14:creationId xmlns:p14="http://schemas.microsoft.com/office/powerpoint/2010/main" val="398513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677334" y="609600"/>
            <a:ext cx="10878396" cy="636270"/>
          </a:xfrm>
        </p:spPr>
        <p:txBody>
          <a:bodyPr>
            <a:normAutofit/>
          </a:bodyPr>
          <a:lstStyle/>
          <a:p>
            <a:r>
              <a:rPr lang="lt-LT" sz="2400" dirty="0" smtClean="0">
                <a:solidFill>
                  <a:schemeClr val="tx1"/>
                </a:solidFill>
                <a:latin typeface="Times New Roman" panose="02020603050405020304" pitchFamily="18" charset="0"/>
                <a:cs typeface="Times New Roman" panose="02020603050405020304" pitchFamily="18" charset="0"/>
              </a:rPr>
              <a:t>SUVESTINĖ PAGAL ORGANŲ SISTEMOS SUTRIKIMUS 2019 M.,PROCENTAIS</a:t>
            </a:r>
            <a:endParaRPr lang="lt-LT" sz="240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urinio vietos rezervavimo ženklas 4"/>
          <p:cNvGraphicFramePr>
            <a:graphicFrameLocks noGrp="1"/>
          </p:cNvGraphicFramePr>
          <p:nvPr>
            <p:ph sz="quarter" idx="4294967295"/>
            <p:extLst>
              <p:ext uri="{D42A27DB-BD31-4B8C-83A1-F6EECF244321}">
                <p14:modId xmlns:p14="http://schemas.microsoft.com/office/powerpoint/2010/main" val="1624121882"/>
              </p:ext>
            </p:extLst>
          </p:nvPr>
        </p:nvGraphicFramePr>
        <p:xfrm>
          <a:off x="914400" y="1703071"/>
          <a:ext cx="10363200" cy="4088130"/>
        </p:xfrm>
        <a:graphic>
          <a:graphicData uri="http://schemas.openxmlformats.org/drawingml/2006/chart">
            <c:chart xmlns:c="http://schemas.openxmlformats.org/drawingml/2006/chart" xmlns:r="http://schemas.openxmlformats.org/officeDocument/2006/relationships" r:id="rId3"/>
          </a:graphicData>
        </a:graphic>
      </p:graphicFrame>
      <p:pic>
        <p:nvPicPr>
          <p:cNvPr id="2" name="Paveikslėlis 1"/>
          <p:cNvPicPr>
            <a:picLocks noChangeAspect="1"/>
          </p:cNvPicPr>
          <p:nvPr/>
        </p:nvPicPr>
        <p:blipFill>
          <a:blip r:embed="rId4"/>
          <a:stretch>
            <a:fillRect/>
          </a:stretch>
        </p:blipFill>
        <p:spPr>
          <a:xfrm>
            <a:off x="10405717" y="0"/>
            <a:ext cx="1786283" cy="426757"/>
          </a:xfrm>
          <a:prstGeom prst="rect">
            <a:avLst/>
          </a:prstGeom>
        </p:spPr>
      </p:pic>
    </p:spTree>
    <p:extLst>
      <p:ext uri="{BB962C8B-B14F-4D97-AF65-F5344CB8AC3E}">
        <p14:creationId xmlns:p14="http://schemas.microsoft.com/office/powerpoint/2010/main" val="6103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10430548" cy="1320800"/>
          </a:xfrm>
        </p:spPr>
        <p:txBody>
          <a:bodyPr/>
          <a:lstStyle/>
          <a:p>
            <a:r>
              <a:rPr lang="lt-LT" dirty="0" smtClean="0">
                <a:solidFill>
                  <a:schemeClr val="tx1"/>
                </a:solidFill>
                <a:latin typeface="Times New Roman" panose="02020603050405020304" pitchFamily="18" charset="0"/>
                <a:cs typeface="Times New Roman" panose="02020603050405020304" pitchFamily="18" charset="0"/>
              </a:rPr>
              <a:t>Baltijos gimnazijos sveikatos rodiklių suvestinė(1)</a:t>
            </a:r>
            <a:endParaRPr lang="lt-LT"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3960444890"/>
              </p:ext>
            </p:extLst>
          </p:nvPr>
        </p:nvGraphicFramePr>
        <p:xfrm>
          <a:off x="677863" y="2047009"/>
          <a:ext cx="9411711" cy="3865183"/>
        </p:xfrm>
        <a:graphic>
          <a:graphicData uri="http://schemas.openxmlformats.org/drawingml/2006/table">
            <a:tbl>
              <a:tblPr firstRow="1" firstCol="1" bandRow="1"/>
              <a:tblGrid>
                <a:gridCol w="432591">
                  <a:extLst>
                    <a:ext uri="{9D8B030D-6E8A-4147-A177-3AD203B41FA5}">
                      <a16:colId xmlns:a16="http://schemas.microsoft.com/office/drawing/2014/main" val="20000"/>
                    </a:ext>
                  </a:extLst>
                </a:gridCol>
                <a:gridCol w="6054489">
                  <a:extLst>
                    <a:ext uri="{9D8B030D-6E8A-4147-A177-3AD203B41FA5}">
                      <a16:colId xmlns:a16="http://schemas.microsoft.com/office/drawing/2014/main" val="20001"/>
                    </a:ext>
                  </a:extLst>
                </a:gridCol>
                <a:gridCol w="596534">
                  <a:extLst>
                    <a:ext uri="{9D8B030D-6E8A-4147-A177-3AD203B41FA5}">
                      <a16:colId xmlns:a16="http://schemas.microsoft.com/office/drawing/2014/main" val="20002"/>
                    </a:ext>
                  </a:extLst>
                </a:gridCol>
                <a:gridCol w="749107">
                  <a:extLst>
                    <a:ext uri="{9D8B030D-6E8A-4147-A177-3AD203B41FA5}">
                      <a16:colId xmlns:a16="http://schemas.microsoft.com/office/drawing/2014/main" val="20003"/>
                    </a:ext>
                  </a:extLst>
                </a:gridCol>
                <a:gridCol w="758083">
                  <a:extLst>
                    <a:ext uri="{9D8B030D-6E8A-4147-A177-3AD203B41FA5}">
                      <a16:colId xmlns:a16="http://schemas.microsoft.com/office/drawing/2014/main" val="20004"/>
                    </a:ext>
                  </a:extLst>
                </a:gridCol>
                <a:gridCol w="820907">
                  <a:extLst>
                    <a:ext uri="{9D8B030D-6E8A-4147-A177-3AD203B41FA5}">
                      <a16:colId xmlns:a16="http://schemas.microsoft.com/office/drawing/2014/main" val="20005"/>
                    </a:ext>
                  </a:extLst>
                </a:gridCol>
              </a:tblGrid>
              <a:tr h="1851139">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Eil. Nr.</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Rodiklis</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N</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Rodiklio reikšmė</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Rodiklio reikšmė  savivaldybėje</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Pokytis nuo praeitų metų</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extLst>
                  <a:ext uri="{0D108BD9-81ED-4DB2-BD59-A6C34878D82A}">
                    <a16:rowId xmlns:a16="http://schemas.microsoft.com/office/drawing/2014/main" val="10000"/>
                  </a:ext>
                </a:extLst>
              </a:tr>
              <a:tr h="352158">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lankančių ugdymo įstaiga, skaičius</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344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5425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+18,62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2158">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pristačiusių formą Nr. E027-1,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54,65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3,47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-29,57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CB"/>
                    </a:solidFill>
                  </a:tcPr>
                </a:tc>
                <a:extLst>
                  <a:ext uri="{0D108BD9-81ED-4DB2-BD59-A6C34878D82A}">
                    <a16:rowId xmlns:a16="http://schemas.microsoft.com/office/drawing/2014/main" val="10002"/>
                  </a:ext>
                </a:extLst>
              </a:tr>
              <a:tr h="654864">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kurių formos  Nr. E027-1 formos I dalis "Fizinės būklės įvertinimas" užpildyta,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271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78,78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5,00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-14,11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4864">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kurių formos  Nr. E027-1 formos II dalis "Dantų ir žandikaulių būklės įvertinimas" užpildyta,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205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59,59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3,78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-23,88</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CB"/>
                    </a:solidFill>
                  </a:tcPr>
                </a:tc>
                <a:extLst>
                  <a:ext uri="{0D108BD9-81ED-4DB2-BD59-A6C34878D82A}">
                    <a16:rowId xmlns:a16="http://schemas.microsoft.com/office/drawing/2014/main" val="10004"/>
                  </a:ext>
                </a:extLst>
              </a:tr>
            </a:tbl>
          </a:graphicData>
        </a:graphic>
      </p:graphicFrame>
      <p:sp>
        <p:nvSpPr>
          <p:cNvPr id="5" name="Stačiakampis 4"/>
          <p:cNvSpPr/>
          <p:nvPr/>
        </p:nvSpPr>
        <p:spPr>
          <a:xfrm>
            <a:off x="677334" y="6060489"/>
            <a:ext cx="4757111" cy="276999"/>
          </a:xfrm>
          <a:prstGeom prst="rect">
            <a:avLst/>
          </a:prstGeom>
        </p:spPr>
        <p:txBody>
          <a:bodyPr wrap="square">
            <a:spAutoFit/>
          </a:bodyPr>
          <a:lstStyle/>
          <a:p>
            <a:pPr lvl="0" defTabSz="914400" fontAlgn="base">
              <a:spcBef>
                <a:spcPct val="0"/>
              </a:spcBef>
              <a:spcAft>
                <a:spcPct val="0"/>
              </a:spcAft>
            </a:pPr>
            <a:r>
              <a:rPr lang="lt-LT" altLang="lt-LT" sz="1200" i="1" dirty="0">
                <a:solidFill>
                  <a:prstClr val="black"/>
                </a:solidFill>
                <a:latin typeface="Times New Roman" pitchFamily="18" charset="0"/>
                <a:cs typeface="Times New Roman" pitchFamily="18" charset="0"/>
              </a:rPr>
              <a:t>Šaltinis: </a:t>
            </a:r>
            <a:r>
              <a:rPr lang="en-US" altLang="lt-LT" sz="1200" i="1" dirty="0" err="1">
                <a:solidFill>
                  <a:prstClr val="black"/>
                </a:solidFill>
                <a:latin typeface="Times New Roman" pitchFamily="18" charset="0"/>
                <a:cs typeface="Times New Roman" pitchFamily="18" charset="0"/>
              </a:rPr>
              <a:t>Vaik</a:t>
            </a:r>
            <a:r>
              <a:rPr lang="lt-LT" altLang="lt-LT" sz="1200" i="1" dirty="0">
                <a:solidFill>
                  <a:prstClr val="black"/>
                </a:solidFill>
                <a:latin typeface="Times New Roman" pitchFamily="18" charset="0"/>
                <a:cs typeface="Times New Roman" pitchFamily="18" charset="0"/>
              </a:rPr>
              <a:t>ų sveikatos stebėsenos informacinė sistema (VSSIS)</a:t>
            </a:r>
          </a:p>
        </p:txBody>
      </p:sp>
    </p:spTree>
    <p:extLst>
      <p:ext uri="{BB962C8B-B14F-4D97-AF65-F5344CB8AC3E}">
        <p14:creationId xmlns:p14="http://schemas.microsoft.com/office/powerpoint/2010/main" val="176167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92163" y="588818"/>
            <a:ext cx="10513146" cy="1320800"/>
          </a:xfrm>
        </p:spPr>
        <p:txBody>
          <a:bodyPr/>
          <a:lstStyle/>
          <a:p>
            <a:r>
              <a:rPr lang="lt-LT" dirty="0">
                <a:solidFill>
                  <a:prstClr val="black"/>
                </a:solidFill>
                <a:latin typeface="Times New Roman" panose="02020603050405020304" pitchFamily="18" charset="0"/>
                <a:cs typeface="Times New Roman" panose="02020603050405020304" pitchFamily="18" charset="0"/>
              </a:rPr>
              <a:t>Baltijos gimnazijos sveikatos </a:t>
            </a:r>
            <a:r>
              <a:rPr lang="lt-LT" dirty="0" smtClean="0">
                <a:solidFill>
                  <a:prstClr val="black"/>
                </a:solidFill>
                <a:latin typeface="Times New Roman" panose="02020603050405020304" pitchFamily="18" charset="0"/>
                <a:cs typeface="Times New Roman" panose="02020603050405020304" pitchFamily="18" charset="0"/>
              </a:rPr>
              <a:t>rodiklių suvestinė(2)</a:t>
            </a:r>
            <a:endParaRPr lang="lt-LT" dirty="0">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3642305597"/>
              </p:ext>
            </p:extLst>
          </p:nvPr>
        </p:nvGraphicFramePr>
        <p:xfrm>
          <a:off x="677863" y="2317171"/>
          <a:ext cx="9006464" cy="3211159"/>
        </p:xfrm>
        <a:graphic>
          <a:graphicData uri="http://schemas.openxmlformats.org/drawingml/2006/table">
            <a:tbl>
              <a:tblPr firstRow="1" firstCol="1" bandRow="1"/>
              <a:tblGrid>
                <a:gridCol w="395113">
                  <a:extLst>
                    <a:ext uri="{9D8B030D-6E8A-4147-A177-3AD203B41FA5}">
                      <a16:colId xmlns:a16="http://schemas.microsoft.com/office/drawing/2014/main" val="20000"/>
                    </a:ext>
                  </a:extLst>
                </a:gridCol>
                <a:gridCol w="5529948">
                  <a:extLst>
                    <a:ext uri="{9D8B030D-6E8A-4147-A177-3AD203B41FA5}">
                      <a16:colId xmlns:a16="http://schemas.microsoft.com/office/drawing/2014/main" val="20001"/>
                    </a:ext>
                  </a:extLst>
                </a:gridCol>
                <a:gridCol w="544852">
                  <a:extLst>
                    <a:ext uri="{9D8B030D-6E8A-4147-A177-3AD203B41FA5}">
                      <a16:colId xmlns:a16="http://schemas.microsoft.com/office/drawing/2014/main" val="20002"/>
                    </a:ext>
                  </a:extLst>
                </a:gridCol>
                <a:gridCol w="684207">
                  <a:extLst>
                    <a:ext uri="{9D8B030D-6E8A-4147-A177-3AD203B41FA5}">
                      <a16:colId xmlns:a16="http://schemas.microsoft.com/office/drawing/2014/main" val="20003"/>
                    </a:ext>
                  </a:extLst>
                </a:gridCol>
                <a:gridCol w="692405">
                  <a:extLst>
                    <a:ext uri="{9D8B030D-6E8A-4147-A177-3AD203B41FA5}">
                      <a16:colId xmlns:a16="http://schemas.microsoft.com/office/drawing/2014/main" val="20004"/>
                    </a:ext>
                  </a:extLst>
                </a:gridCol>
                <a:gridCol w="1159939">
                  <a:extLst>
                    <a:ext uri="{9D8B030D-6E8A-4147-A177-3AD203B41FA5}">
                      <a16:colId xmlns:a16="http://schemas.microsoft.com/office/drawing/2014/main" val="20005"/>
                    </a:ext>
                  </a:extLst>
                </a:gridCol>
              </a:tblGrid>
              <a:tr h="768199">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5.</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galinčių dalyvauti ugdymo veikloje be jokių apribojimų,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235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86,72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86,72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-3,89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5585">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per mažą svorį,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26</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9,59</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9,59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-12,02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639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normalų svorį,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50,55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50,55</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-24,03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639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antsvorį,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9,59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9,59</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-22,72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639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turinčių nutukimą, dalis (%)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6,27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6,27</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-38,23</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68199">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priskiriamų pagrindinei fizinio ugdymo grupei,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250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92,25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92,25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+2,24</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Stačiakampis 3"/>
          <p:cNvSpPr/>
          <p:nvPr/>
        </p:nvSpPr>
        <p:spPr>
          <a:xfrm>
            <a:off x="792163" y="5705050"/>
            <a:ext cx="4185082" cy="276999"/>
          </a:xfrm>
          <a:prstGeom prst="rect">
            <a:avLst/>
          </a:prstGeom>
        </p:spPr>
        <p:txBody>
          <a:bodyPr wrap="square">
            <a:spAutoFit/>
          </a:bodyPr>
          <a:lstStyle/>
          <a:p>
            <a:pPr lvl="0" defTabSz="914400" fontAlgn="base">
              <a:spcBef>
                <a:spcPct val="0"/>
              </a:spcBef>
              <a:spcAft>
                <a:spcPct val="0"/>
              </a:spcAft>
            </a:pPr>
            <a:r>
              <a:rPr lang="lt-LT" altLang="lt-LT" sz="1200" i="1" dirty="0">
                <a:solidFill>
                  <a:prstClr val="black"/>
                </a:solidFill>
                <a:latin typeface="Times New Roman" pitchFamily="18" charset="0"/>
                <a:cs typeface="Times New Roman" pitchFamily="18" charset="0"/>
              </a:rPr>
              <a:t>Šaltinis: </a:t>
            </a:r>
            <a:r>
              <a:rPr lang="en-US" altLang="lt-LT" sz="1200" i="1" dirty="0" err="1">
                <a:solidFill>
                  <a:prstClr val="black"/>
                </a:solidFill>
                <a:latin typeface="Times New Roman" pitchFamily="18" charset="0"/>
                <a:cs typeface="Times New Roman" pitchFamily="18" charset="0"/>
              </a:rPr>
              <a:t>Vaik</a:t>
            </a:r>
            <a:r>
              <a:rPr lang="lt-LT" altLang="lt-LT" sz="1200" i="1" dirty="0">
                <a:solidFill>
                  <a:prstClr val="black"/>
                </a:solidFill>
                <a:latin typeface="Times New Roman" pitchFamily="18" charset="0"/>
                <a:cs typeface="Times New Roman" pitchFamily="18" charset="0"/>
              </a:rPr>
              <a:t>ų sveikatos stebėsenos informacinė sistema (</a:t>
            </a:r>
            <a:r>
              <a:rPr lang="lt-LT" altLang="lt-LT" sz="1200" i="1" dirty="0" smtClean="0">
                <a:solidFill>
                  <a:prstClr val="black"/>
                </a:solidFill>
                <a:latin typeface="Times New Roman" pitchFamily="18" charset="0"/>
                <a:cs typeface="Times New Roman" pitchFamily="18" charset="0"/>
              </a:rPr>
              <a:t>VSSIS</a:t>
            </a:r>
            <a:r>
              <a:rPr lang="lt-LT" altLang="lt-LT" sz="1200" i="1"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2982386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04389" y="607291"/>
            <a:ext cx="10420157" cy="1320800"/>
          </a:xfrm>
        </p:spPr>
        <p:txBody>
          <a:bodyPr/>
          <a:lstStyle/>
          <a:p>
            <a:r>
              <a:rPr lang="lt-LT" dirty="0">
                <a:solidFill>
                  <a:prstClr val="black"/>
                </a:solidFill>
                <a:latin typeface="Times New Roman" panose="02020603050405020304" pitchFamily="18" charset="0"/>
                <a:cs typeface="Times New Roman" panose="02020603050405020304" pitchFamily="18" charset="0"/>
              </a:rPr>
              <a:t>Baltijos gimnazijos sveikatos rodiklių </a:t>
            </a:r>
            <a:r>
              <a:rPr lang="lt-LT" dirty="0" smtClean="0">
                <a:solidFill>
                  <a:prstClr val="black"/>
                </a:solidFill>
                <a:latin typeface="Times New Roman" panose="02020603050405020304" pitchFamily="18" charset="0"/>
                <a:cs typeface="Times New Roman" panose="02020603050405020304" pitchFamily="18" charset="0"/>
              </a:rPr>
              <a:t>suvestinė(3)</a:t>
            </a:r>
            <a:endParaRPr lang="lt-LT" dirty="0">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4271920072"/>
              </p:ext>
            </p:extLst>
          </p:nvPr>
        </p:nvGraphicFramePr>
        <p:xfrm>
          <a:off x="677333" y="1928091"/>
          <a:ext cx="8596311" cy="3256368"/>
        </p:xfrm>
        <a:graphic>
          <a:graphicData uri="http://schemas.openxmlformats.org/drawingml/2006/table">
            <a:tbl>
              <a:tblPr firstRow="1" firstCol="1" bandRow="1"/>
              <a:tblGrid>
                <a:gridCol w="395113">
                  <a:extLst>
                    <a:ext uri="{9D8B030D-6E8A-4147-A177-3AD203B41FA5}">
                      <a16:colId xmlns:a16="http://schemas.microsoft.com/office/drawing/2014/main" val="20000"/>
                    </a:ext>
                  </a:extLst>
                </a:gridCol>
                <a:gridCol w="5529948">
                  <a:extLst>
                    <a:ext uri="{9D8B030D-6E8A-4147-A177-3AD203B41FA5}">
                      <a16:colId xmlns:a16="http://schemas.microsoft.com/office/drawing/2014/main" val="20001"/>
                    </a:ext>
                  </a:extLst>
                </a:gridCol>
                <a:gridCol w="544852">
                  <a:extLst>
                    <a:ext uri="{9D8B030D-6E8A-4147-A177-3AD203B41FA5}">
                      <a16:colId xmlns:a16="http://schemas.microsoft.com/office/drawing/2014/main" val="20002"/>
                    </a:ext>
                  </a:extLst>
                </a:gridCol>
                <a:gridCol w="684207">
                  <a:extLst>
                    <a:ext uri="{9D8B030D-6E8A-4147-A177-3AD203B41FA5}">
                      <a16:colId xmlns:a16="http://schemas.microsoft.com/office/drawing/2014/main" val="20003"/>
                    </a:ext>
                  </a:extLst>
                </a:gridCol>
                <a:gridCol w="692405">
                  <a:extLst>
                    <a:ext uri="{9D8B030D-6E8A-4147-A177-3AD203B41FA5}">
                      <a16:colId xmlns:a16="http://schemas.microsoft.com/office/drawing/2014/main" val="20004"/>
                    </a:ext>
                  </a:extLst>
                </a:gridCol>
                <a:gridCol w="749786">
                  <a:extLst>
                    <a:ext uri="{9D8B030D-6E8A-4147-A177-3AD203B41FA5}">
                      <a16:colId xmlns:a16="http://schemas.microsoft.com/office/drawing/2014/main" val="20005"/>
                    </a:ext>
                  </a:extLst>
                </a:gridCol>
              </a:tblGrid>
              <a:tr h="617682">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11.</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priskiriamų parengiamajai fizinio ugdymo grupei,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5,54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5,54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+13,29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0857">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smtClean="0">
                          <a:solidFill>
                            <a:srgbClr val="000000"/>
                          </a:solidFill>
                          <a:effectLst/>
                          <a:latin typeface="Times New Roman" panose="02020603050405020304" pitchFamily="18" charset="0"/>
                          <a:ea typeface="Times New Roman" panose="02020603050405020304" pitchFamily="18" charset="0"/>
                        </a:rPr>
                        <a:t>Mokinių</a:t>
                      </a:r>
                      <a:r>
                        <a:rPr lang="lt-LT" sz="1600" b="1" dirty="0">
                          <a:solidFill>
                            <a:srgbClr val="000000"/>
                          </a:solidFill>
                          <a:effectLst/>
                          <a:latin typeface="Times New Roman" panose="02020603050405020304" pitchFamily="18" charset="0"/>
                          <a:ea typeface="Times New Roman" panose="02020603050405020304" pitchFamily="18" charset="0"/>
                        </a:rPr>
                        <a:t>, priskiriamų specialiajai fizinio ugdymo grupei,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2,21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2,21</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NA</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0857">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kuriems nurodytos bendrosios rekomendacijos,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10,70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10,70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+13,83</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1222">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kuriems nurodytos specialiosios rekomendacijos,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3,32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3,32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NA</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740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atleistų nuo kūno kultūros pamokų,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NA</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5097">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16.</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kuriems pritaikytas maitinimas,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0,74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0,74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NA</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5" name="Paveikslėlis 4"/>
          <p:cNvPicPr>
            <a:picLocks noChangeAspect="1"/>
          </p:cNvPicPr>
          <p:nvPr/>
        </p:nvPicPr>
        <p:blipFill>
          <a:blip r:embed="rId2"/>
          <a:stretch>
            <a:fillRect/>
          </a:stretch>
        </p:blipFill>
        <p:spPr>
          <a:xfrm>
            <a:off x="677333" y="6179033"/>
            <a:ext cx="4109060" cy="323116"/>
          </a:xfrm>
          <a:prstGeom prst="rect">
            <a:avLst/>
          </a:prstGeom>
        </p:spPr>
      </p:pic>
    </p:spTree>
    <p:extLst>
      <p:ext uri="{BB962C8B-B14F-4D97-AF65-F5344CB8AC3E}">
        <p14:creationId xmlns:p14="http://schemas.microsoft.com/office/powerpoint/2010/main" val="1630346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10409766" cy="1320800"/>
          </a:xfrm>
        </p:spPr>
        <p:txBody>
          <a:bodyPr/>
          <a:lstStyle/>
          <a:p>
            <a:r>
              <a:rPr lang="lt-LT" dirty="0">
                <a:solidFill>
                  <a:prstClr val="black"/>
                </a:solidFill>
                <a:latin typeface="Times New Roman" panose="02020603050405020304" pitchFamily="18" charset="0"/>
                <a:cs typeface="Times New Roman" panose="02020603050405020304" pitchFamily="18" charset="0"/>
              </a:rPr>
              <a:t>Baltijos gimnazijos sveikatos rodiklių </a:t>
            </a:r>
            <a:r>
              <a:rPr lang="lt-LT" dirty="0" smtClean="0">
                <a:solidFill>
                  <a:prstClr val="black"/>
                </a:solidFill>
                <a:latin typeface="Times New Roman" panose="02020603050405020304" pitchFamily="18" charset="0"/>
                <a:cs typeface="Times New Roman" panose="02020603050405020304" pitchFamily="18" charset="0"/>
              </a:rPr>
              <a:t>suvestinė(4)</a:t>
            </a:r>
            <a:endParaRPr lang="lt-LT" dirty="0">
              <a:latin typeface="Times New Roman" panose="02020603050405020304" pitchFamily="18" charset="0"/>
              <a:cs typeface="Times New Roman" panose="02020603050405020304" pitchFamily="18"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2747608778"/>
              </p:ext>
            </p:extLst>
          </p:nvPr>
        </p:nvGraphicFramePr>
        <p:xfrm>
          <a:off x="677863" y="1930399"/>
          <a:ext cx="9432492" cy="3067630"/>
        </p:xfrm>
        <a:graphic>
          <a:graphicData uri="http://schemas.openxmlformats.org/drawingml/2006/table">
            <a:tbl>
              <a:tblPr firstRow="1" firstCol="1" bandRow="1"/>
              <a:tblGrid>
                <a:gridCol w="433546">
                  <a:extLst>
                    <a:ext uri="{9D8B030D-6E8A-4147-A177-3AD203B41FA5}">
                      <a16:colId xmlns:a16="http://schemas.microsoft.com/office/drawing/2014/main" val="20000"/>
                    </a:ext>
                  </a:extLst>
                </a:gridCol>
                <a:gridCol w="6067858">
                  <a:extLst>
                    <a:ext uri="{9D8B030D-6E8A-4147-A177-3AD203B41FA5}">
                      <a16:colId xmlns:a16="http://schemas.microsoft.com/office/drawing/2014/main" val="20001"/>
                    </a:ext>
                  </a:extLst>
                </a:gridCol>
                <a:gridCol w="597851">
                  <a:extLst>
                    <a:ext uri="{9D8B030D-6E8A-4147-A177-3AD203B41FA5}">
                      <a16:colId xmlns:a16="http://schemas.microsoft.com/office/drawing/2014/main" val="20002"/>
                    </a:ext>
                  </a:extLst>
                </a:gridCol>
                <a:gridCol w="750761">
                  <a:extLst>
                    <a:ext uri="{9D8B030D-6E8A-4147-A177-3AD203B41FA5}">
                      <a16:colId xmlns:a16="http://schemas.microsoft.com/office/drawing/2014/main" val="20003"/>
                    </a:ext>
                  </a:extLst>
                </a:gridCol>
                <a:gridCol w="759757">
                  <a:extLst>
                    <a:ext uri="{9D8B030D-6E8A-4147-A177-3AD203B41FA5}">
                      <a16:colId xmlns:a16="http://schemas.microsoft.com/office/drawing/2014/main" val="20004"/>
                    </a:ext>
                  </a:extLst>
                </a:gridCol>
                <a:gridCol w="822719">
                  <a:extLst>
                    <a:ext uri="{9D8B030D-6E8A-4147-A177-3AD203B41FA5}">
                      <a16:colId xmlns:a16="http://schemas.microsoft.com/office/drawing/2014/main" val="20005"/>
                    </a:ext>
                  </a:extLst>
                </a:gridCol>
              </a:tblGrid>
              <a:tr h="613526">
                <a:tc>
                  <a:txBody>
                    <a:bodyPr/>
                    <a:lstStyle/>
                    <a:p>
                      <a:pPr algn="ct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17.</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turinčių labai žemą bendrą (KPI+kpi) indeksą,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15,98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13,17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+72,01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Mokinių, turinčių žemą bendrą (KPI+kpi) indeksą, dalis (%)</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10,65</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8,78</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-35,02</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19.</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vidutinį bendrą (</a:t>
                      </a:r>
                      <a:r>
                        <a:rPr lang="lt-LT" sz="1600" b="1" dirty="0" err="1">
                          <a:solidFill>
                            <a:srgbClr val="000000"/>
                          </a:solidFill>
                          <a:effectLst/>
                          <a:latin typeface="Times New Roman" panose="02020603050405020304" pitchFamily="18" charset="0"/>
                          <a:ea typeface="Times New Roman" panose="02020603050405020304" pitchFamily="18" charset="0"/>
                        </a:rPr>
                        <a:t>KPI+kpi</a:t>
                      </a:r>
                      <a:r>
                        <a:rPr lang="lt-LT" sz="1600" b="1" dirty="0">
                          <a:solidFill>
                            <a:srgbClr val="000000"/>
                          </a:solidFill>
                          <a:effectLst/>
                          <a:latin typeface="Times New Roman" panose="02020603050405020304" pitchFamily="18" charset="0"/>
                          <a:ea typeface="Times New Roman" panose="02020603050405020304" pitchFamily="18" charset="0"/>
                        </a:rPr>
                        <a:t>) indeksą,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44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26,04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21,46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-11,76</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20.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aukštą bendrą (</a:t>
                      </a:r>
                      <a:r>
                        <a:rPr lang="lt-LT" sz="1600" b="1" dirty="0" err="1">
                          <a:solidFill>
                            <a:srgbClr val="000000"/>
                          </a:solidFill>
                          <a:effectLst/>
                          <a:latin typeface="Times New Roman" panose="02020603050405020304" pitchFamily="18" charset="0"/>
                          <a:ea typeface="Times New Roman" panose="02020603050405020304" pitchFamily="18" charset="0"/>
                        </a:rPr>
                        <a:t>KPI+kpi</a:t>
                      </a:r>
                      <a:r>
                        <a:rPr lang="lt-LT" sz="1600" b="1" dirty="0">
                          <a:solidFill>
                            <a:srgbClr val="000000"/>
                          </a:solidFill>
                          <a:effectLst/>
                          <a:latin typeface="Times New Roman" panose="02020603050405020304" pitchFamily="18" charset="0"/>
                          <a:ea typeface="Times New Roman" panose="02020603050405020304" pitchFamily="18" charset="0"/>
                        </a:rPr>
                        <a:t>) indeksą,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40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23,67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19,51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+3,14</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3526">
                <a:tc>
                  <a:txBody>
                    <a:bodyPr/>
                    <a:lstStyle/>
                    <a:p>
                      <a:pPr algn="ctr">
                        <a:lnSpc>
                          <a:spcPct val="107000"/>
                        </a:lnSpc>
                        <a:spcAft>
                          <a:spcPts val="0"/>
                        </a:spcAft>
                      </a:pPr>
                      <a:r>
                        <a:rPr lang="lt-LT" sz="1600" b="1">
                          <a:solidFill>
                            <a:srgbClr val="000000"/>
                          </a:solidFill>
                          <a:effectLst/>
                          <a:latin typeface="Times New Roman" panose="02020603050405020304" pitchFamily="18" charset="0"/>
                          <a:ea typeface="Times New Roman" panose="02020603050405020304" pitchFamily="18" charset="0"/>
                        </a:rPr>
                        <a:t>21.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nSpc>
                          <a:spcPct val="107000"/>
                        </a:lnSpc>
                        <a:spcAft>
                          <a:spcPts val="0"/>
                        </a:spcAft>
                      </a:pPr>
                      <a:r>
                        <a:rPr lang="lt-LT" sz="1600" b="1" dirty="0">
                          <a:solidFill>
                            <a:srgbClr val="000000"/>
                          </a:solidFill>
                          <a:effectLst/>
                          <a:latin typeface="Times New Roman" panose="02020603050405020304" pitchFamily="18" charset="0"/>
                          <a:ea typeface="Times New Roman" panose="02020603050405020304" pitchFamily="18" charset="0"/>
                        </a:rPr>
                        <a:t>Mokinių, turinčių labai aukštą bendrą (</a:t>
                      </a:r>
                      <a:r>
                        <a:rPr lang="lt-LT" sz="1600" b="1" dirty="0" err="1">
                          <a:solidFill>
                            <a:srgbClr val="000000"/>
                          </a:solidFill>
                          <a:effectLst/>
                          <a:latin typeface="Times New Roman" panose="02020603050405020304" pitchFamily="18" charset="0"/>
                          <a:ea typeface="Times New Roman" panose="02020603050405020304" pitchFamily="18" charset="0"/>
                        </a:rPr>
                        <a:t>KPI+kpi</a:t>
                      </a:r>
                      <a:r>
                        <a:rPr lang="lt-LT" sz="1600" b="1" dirty="0">
                          <a:solidFill>
                            <a:srgbClr val="000000"/>
                          </a:solidFill>
                          <a:effectLst/>
                          <a:latin typeface="Times New Roman" panose="02020603050405020304" pitchFamily="18" charset="0"/>
                          <a:ea typeface="Times New Roman" panose="02020603050405020304" pitchFamily="18" charset="0"/>
                        </a:rPr>
                        <a:t>) indeksą, dalis (%)</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F5F5"/>
                    </a:solidFill>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40</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23,67</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a:solidFill>
                            <a:srgbClr val="000000"/>
                          </a:solidFill>
                          <a:effectLst/>
                          <a:latin typeface="Times New Roman" panose="02020603050405020304" pitchFamily="18" charset="0"/>
                          <a:ea typeface="Times New Roman" panose="02020603050405020304" pitchFamily="18" charset="0"/>
                        </a:rPr>
                        <a:t>19,51</a:t>
                      </a:r>
                      <a:endParaRPr lang="lt-LT" sz="160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lt-LT" sz="1600" dirty="0">
                          <a:solidFill>
                            <a:srgbClr val="000000"/>
                          </a:solidFill>
                          <a:effectLst/>
                          <a:latin typeface="Times New Roman" panose="02020603050405020304" pitchFamily="18" charset="0"/>
                          <a:ea typeface="Times New Roman" panose="02020603050405020304" pitchFamily="18" charset="0"/>
                        </a:rPr>
                        <a:t>+8,28</a:t>
                      </a:r>
                      <a:endParaRPr lang="lt-LT" sz="1600" dirty="0">
                        <a:effectLst/>
                        <a:latin typeface="Times New Roman" panose="02020603050405020304" pitchFamily="18" charset="0"/>
                        <a:ea typeface="Times New Roman" panose="02020603050405020304" pitchFamily="18" charset="0"/>
                      </a:endParaRPr>
                    </a:p>
                  </a:txBody>
                  <a:tcPr marL="21313" marR="21313" marT="21313" marB="2131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Stačiakampis 4"/>
          <p:cNvSpPr/>
          <p:nvPr/>
        </p:nvSpPr>
        <p:spPr>
          <a:xfrm>
            <a:off x="810492" y="6023309"/>
            <a:ext cx="4426526" cy="276999"/>
          </a:xfrm>
          <a:prstGeom prst="rect">
            <a:avLst/>
          </a:prstGeom>
        </p:spPr>
        <p:txBody>
          <a:bodyPr wrap="square">
            <a:spAutoFit/>
          </a:bodyPr>
          <a:lstStyle/>
          <a:p>
            <a:pPr lvl="0" defTabSz="914400" fontAlgn="base">
              <a:spcBef>
                <a:spcPct val="0"/>
              </a:spcBef>
              <a:spcAft>
                <a:spcPct val="0"/>
              </a:spcAft>
            </a:pPr>
            <a:r>
              <a:rPr lang="lt-LT" altLang="lt-LT" sz="1200" i="1" dirty="0">
                <a:solidFill>
                  <a:prstClr val="black"/>
                </a:solidFill>
                <a:latin typeface="Times New Roman" pitchFamily="18" charset="0"/>
                <a:cs typeface="Times New Roman" pitchFamily="18" charset="0"/>
              </a:rPr>
              <a:t>Šaltinis: </a:t>
            </a:r>
            <a:r>
              <a:rPr lang="en-US" altLang="lt-LT" sz="1200" i="1" dirty="0" err="1">
                <a:solidFill>
                  <a:prstClr val="black"/>
                </a:solidFill>
                <a:latin typeface="Times New Roman" pitchFamily="18" charset="0"/>
                <a:cs typeface="Times New Roman" pitchFamily="18" charset="0"/>
              </a:rPr>
              <a:t>Vaik</a:t>
            </a:r>
            <a:r>
              <a:rPr lang="lt-LT" altLang="lt-LT" sz="1200" i="1" dirty="0">
                <a:solidFill>
                  <a:prstClr val="black"/>
                </a:solidFill>
                <a:latin typeface="Times New Roman" pitchFamily="18" charset="0"/>
                <a:cs typeface="Times New Roman" pitchFamily="18" charset="0"/>
              </a:rPr>
              <a:t>ų sveikatos stebėsenos informacinė sistema (VSSIS)</a:t>
            </a:r>
          </a:p>
        </p:txBody>
      </p:sp>
      <p:sp>
        <p:nvSpPr>
          <p:cNvPr id="6" name="Stačiakampis 5"/>
          <p:cNvSpPr/>
          <p:nvPr/>
        </p:nvSpPr>
        <p:spPr>
          <a:xfrm>
            <a:off x="677334" y="5121279"/>
            <a:ext cx="8466666" cy="584775"/>
          </a:xfrm>
          <a:prstGeom prst="rect">
            <a:avLst/>
          </a:prstGeom>
        </p:spPr>
        <p:txBody>
          <a:bodyPr wrap="square">
            <a:spAutoFit/>
          </a:bodyPr>
          <a:lstStyle/>
          <a:p>
            <a:pPr lvl="0" defTabSz="914400" fontAlgn="base">
              <a:spcBef>
                <a:spcPct val="0"/>
              </a:spcBef>
              <a:spcAft>
                <a:spcPct val="0"/>
              </a:spcAft>
            </a:pPr>
            <a:r>
              <a:rPr lang="en-US" sz="1600" i="1" dirty="0">
                <a:solidFill>
                  <a:srgbClr val="000000"/>
                </a:solidFill>
                <a:latin typeface="Times New Roman" panose="02020603050405020304" pitchFamily="18" charset="0"/>
              </a:rPr>
              <a:t>KPI </a:t>
            </a:r>
            <a:r>
              <a:rPr lang="en-US" sz="1600" i="1" dirty="0" err="1">
                <a:solidFill>
                  <a:srgbClr val="000000"/>
                </a:solidFill>
                <a:latin typeface="Times New Roman" panose="02020603050405020304" pitchFamily="18" charset="0"/>
              </a:rPr>
              <a:t>ir</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kpi</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indekos</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ribos</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Labai</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žemas</a:t>
            </a:r>
            <a:r>
              <a:rPr lang="en-US" sz="1600" i="1" dirty="0">
                <a:solidFill>
                  <a:srgbClr val="000000"/>
                </a:solidFill>
                <a:latin typeface="Times New Roman" panose="02020603050405020304" pitchFamily="18" charset="0"/>
              </a:rPr>
              <a:t> - </a:t>
            </a:r>
            <a:r>
              <a:rPr lang="en-US" sz="1600" i="1" dirty="0" err="1">
                <a:solidFill>
                  <a:srgbClr val="000000"/>
                </a:solidFill>
                <a:latin typeface="Times New Roman" panose="02020603050405020304" pitchFamily="18" charset="0"/>
              </a:rPr>
              <a:t>mažiau</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nei</a:t>
            </a:r>
            <a:r>
              <a:rPr lang="en-US" sz="1600" i="1" dirty="0">
                <a:solidFill>
                  <a:srgbClr val="000000"/>
                </a:solidFill>
                <a:latin typeface="Times New Roman" panose="02020603050405020304" pitchFamily="18" charset="0"/>
              </a:rPr>
              <a:t> 1,2. </a:t>
            </a:r>
            <a:r>
              <a:rPr lang="en-US" sz="1600" i="1" dirty="0" err="1">
                <a:solidFill>
                  <a:srgbClr val="000000"/>
                </a:solidFill>
                <a:latin typeface="Times New Roman" panose="02020603050405020304" pitchFamily="18" charset="0"/>
              </a:rPr>
              <a:t>Žemas</a:t>
            </a:r>
            <a:r>
              <a:rPr lang="en-US" sz="1600" i="1" dirty="0">
                <a:solidFill>
                  <a:srgbClr val="000000"/>
                </a:solidFill>
                <a:latin typeface="Times New Roman" panose="02020603050405020304" pitchFamily="18" charset="0"/>
              </a:rPr>
              <a:t> - 1,2-2,6. </a:t>
            </a:r>
            <a:r>
              <a:rPr lang="en-US" sz="1600" i="1" dirty="0" err="1">
                <a:solidFill>
                  <a:srgbClr val="000000"/>
                </a:solidFill>
                <a:latin typeface="Times New Roman" panose="02020603050405020304" pitchFamily="18" charset="0"/>
              </a:rPr>
              <a:t>Vidutinis</a:t>
            </a:r>
            <a:r>
              <a:rPr lang="en-US" sz="1600" i="1" dirty="0">
                <a:solidFill>
                  <a:srgbClr val="000000"/>
                </a:solidFill>
                <a:latin typeface="Times New Roman" panose="02020603050405020304" pitchFamily="18" charset="0"/>
              </a:rPr>
              <a:t> 2,7-4,4. </a:t>
            </a:r>
            <a:r>
              <a:rPr lang="en-US" sz="1600" i="1" dirty="0" err="1">
                <a:solidFill>
                  <a:srgbClr val="000000"/>
                </a:solidFill>
                <a:latin typeface="Times New Roman" panose="02020603050405020304" pitchFamily="18" charset="0"/>
              </a:rPr>
              <a:t>Aukštas</a:t>
            </a:r>
            <a:r>
              <a:rPr lang="en-US" sz="1600" i="1" dirty="0">
                <a:solidFill>
                  <a:srgbClr val="000000"/>
                </a:solidFill>
                <a:latin typeface="Times New Roman" panose="02020603050405020304" pitchFamily="18" charset="0"/>
              </a:rPr>
              <a:t> 4,5-6,5. </a:t>
            </a:r>
            <a:r>
              <a:rPr lang="en-US" sz="1600" i="1" dirty="0" err="1">
                <a:solidFill>
                  <a:srgbClr val="000000"/>
                </a:solidFill>
                <a:latin typeface="Times New Roman" panose="02020603050405020304" pitchFamily="18" charset="0"/>
              </a:rPr>
              <a:t>Labai</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aukštas</a:t>
            </a:r>
            <a:r>
              <a:rPr lang="en-US" sz="1600" i="1" dirty="0">
                <a:solidFill>
                  <a:srgbClr val="000000"/>
                </a:solidFill>
                <a:latin typeface="Times New Roman" panose="02020603050405020304" pitchFamily="18" charset="0"/>
              </a:rPr>
              <a:t> - </a:t>
            </a:r>
            <a:r>
              <a:rPr lang="en-US" sz="1600" i="1" dirty="0" err="1">
                <a:solidFill>
                  <a:srgbClr val="000000"/>
                </a:solidFill>
                <a:latin typeface="Times New Roman" panose="02020603050405020304" pitchFamily="18" charset="0"/>
              </a:rPr>
              <a:t>daugiau</a:t>
            </a:r>
            <a:r>
              <a:rPr lang="en-US" sz="1600" i="1" dirty="0">
                <a:solidFill>
                  <a:srgbClr val="000000"/>
                </a:solidFill>
                <a:latin typeface="Times New Roman" panose="02020603050405020304" pitchFamily="18" charset="0"/>
              </a:rPr>
              <a:t> </a:t>
            </a:r>
            <a:r>
              <a:rPr lang="en-US" sz="1600" i="1" dirty="0" err="1">
                <a:solidFill>
                  <a:srgbClr val="000000"/>
                </a:solidFill>
                <a:latin typeface="Times New Roman" panose="02020603050405020304" pitchFamily="18" charset="0"/>
              </a:rPr>
              <a:t>nei</a:t>
            </a:r>
            <a:r>
              <a:rPr lang="en-US" sz="1600" i="1" dirty="0">
                <a:solidFill>
                  <a:srgbClr val="000000"/>
                </a:solidFill>
                <a:latin typeface="Times New Roman" panose="02020603050405020304" pitchFamily="18" charset="0"/>
              </a:rPr>
              <a:t> 6,5</a:t>
            </a:r>
            <a:r>
              <a:rPr lang="en-US" sz="1600" dirty="0">
                <a:solidFill>
                  <a:prstClr val="black"/>
                </a:solidFill>
                <a:latin typeface="Arial" charset="0"/>
              </a:rPr>
              <a:t> </a:t>
            </a:r>
          </a:p>
        </p:txBody>
      </p:sp>
    </p:spTree>
    <p:extLst>
      <p:ext uri="{BB962C8B-B14F-4D97-AF65-F5344CB8AC3E}">
        <p14:creationId xmlns:p14="http://schemas.microsoft.com/office/powerpoint/2010/main" val="128310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solidFill>
                  <a:schemeClr val="tx1"/>
                </a:solidFill>
                <a:latin typeface="Times New Roman" panose="02020603050405020304" pitchFamily="18" charset="0"/>
                <a:cs typeface="Times New Roman" panose="02020603050405020304" pitchFamily="18" charset="0"/>
              </a:rPr>
              <a:t>                       APIBENDRINIMAS</a:t>
            </a:r>
            <a:endParaRPr lang="lt-LT"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quarter" idx="4294967295"/>
          </p:nvPr>
        </p:nvSpPr>
        <p:spPr>
          <a:xfrm>
            <a:off x="1688122" y="2543908"/>
            <a:ext cx="9589477" cy="3247291"/>
          </a:xfrm>
          <a:prstGeom prst="rect">
            <a:avLst/>
          </a:prstGeom>
        </p:spPr>
        <p:txBody>
          <a:bodyPr/>
          <a:lstStyle/>
          <a:p>
            <a:r>
              <a:rPr lang="lt-LT" dirty="0" smtClean="0">
                <a:latin typeface="Times New Roman" panose="02020603050405020304" pitchFamily="18" charset="0"/>
                <a:cs typeface="Times New Roman" panose="02020603050405020304" pitchFamily="18" charset="0"/>
              </a:rPr>
              <a:t>86,7 </a:t>
            </a:r>
            <a:r>
              <a:rPr lang="lt-LT" dirty="0">
                <a:latin typeface="Times New Roman" panose="02020603050405020304" pitchFamily="18" charset="0"/>
                <a:cs typeface="Times New Roman" panose="02020603050405020304" pitchFamily="18" charset="0"/>
              </a:rPr>
              <a:t>proc. mokinių dalyvavo ugdymo veikloje be jokių apribojimų. </a:t>
            </a:r>
          </a:p>
          <a:p>
            <a:r>
              <a:rPr lang="lt-LT" dirty="0" smtClean="0">
                <a:latin typeface="Times New Roman" panose="02020603050405020304" pitchFamily="18" charset="0"/>
                <a:cs typeface="Times New Roman" panose="02020603050405020304" pitchFamily="18" charset="0"/>
              </a:rPr>
              <a:t>16 proc. pasitikrinusių </a:t>
            </a:r>
            <a:r>
              <a:rPr lang="lt-LT" dirty="0">
                <a:latin typeface="Times New Roman" panose="02020603050405020304" pitchFamily="18" charset="0"/>
                <a:cs typeface="Times New Roman" panose="02020603050405020304" pitchFamily="18" charset="0"/>
              </a:rPr>
              <a:t>mokinių turėjo antsvorį ar nutukimą</a:t>
            </a:r>
            <a:r>
              <a:rPr lang="lt-LT" dirty="0" smtClean="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Didžiausią sutrikimų dalį pagal organų sistemą sudaro kraujotakos ligos</a:t>
            </a:r>
          </a:p>
          <a:p>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Baltijos gimnazijos mokinių </a:t>
            </a:r>
            <a:r>
              <a:rPr lang="lt-LT" dirty="0" smtClean="0">
                <a:latin typeface="Times New Roman" panose="02020603050405020304" pitchFamily="18" charset="0"/>
                <a:cs typeface="Times New Roman" panose="02020603050405020304" pitchFamily="18" charset="0"/>
              </a:rPr>
              <a:t>dantų būklė blogėja.</a:t>
            </a:r>
            <a:endParaRPr lang="lt-LT" dirty="0">
              <a:latin typeface="Times New Roman" panose="02020603050405020304" pitchFamily="18"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10405717" y="0"/>
            <a:ext cx="1786283" cy="426757"/>
          </a:xfrm>
          <a:prstGeom prst="rect">
            <a:avLst/>
          </a:prstGeom>
        </p:spPr>
      </p:pic>
      <p:pic>
        <p:nvPicPr>
          <p:cNvPr id="5" name="Paveikslėlis 4"/>
          <p:cNvPicPr>
            <a:picLocks noChangeAspect="1"/>
          </p:cNvPicPr>
          <p:nvPr/>
        </p:nvPicPr>
        <p:blipFill>
          <a:blip r:embed="rId3"/>
          <a:stretch>
            <a:fillRect/>
          </a:stretch>
        </p:blipFill>
        <p:spPr>
          <a:xfrm>
            <a:off x="0" y="0"/>
            <a:ext cx="2591025" cy="1524132"/>
          </a:xfrm>
          <a:prstGeom prst="rect">
            <a:avLst/>
          </a:prstGeom>
        </p:spPr>
      </p:pic>
    </p:spTree>
    <p:extLst>
      <p:ext uri="{BB962C8B-B14F-4D97-AF65-F5344CB8AC3E}">
        <p14:creationId xmlns:p14="http://schemas.microsoft.com/office/powerpoint/2010/main" val="1095637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altLang="lt-LT" sz="4400" b="1" dirty="0" smtClean="0">
                <a:solidFill>
                  <a:prstClr val="black"/>
                </a:solidFill>
                <a:latin typeface="Times New Roman" pitchFamily="18" charset="0"/>
                <a:cs typeface="Times New Roman" pitchFamily="18" charset="0"/>
              </a:rPr>
              <a:t>                Rekomendacijos</a:t>
            </a:r>
            <a:br>
              <a:rPr lang="lt-LT" altLang="lt-LT" sz="4400" b="1" dirty="0" smtClean="0">
                <a:solidFill>
                  <a:prstClr val="black"/>
                </a:solidFill>
                <a:latin typeface="Times New Roman" pitchFamily="18" charset="0"/>
                <a:cs typeface="Times New Roman" pitchFamily="18" charset="0"/>
              </a:rPr>
            </a:br>
            <a:endParaRPr lang="lt-LT" sz="4400" dirty="0"/>
          </a:p>
        </p:txBody>
      </p:sp>
      <p:sp>
        <p:nvSpPr>
          <p:cNvPr id="7" name="Stačiakampis 6"/>
          <p:cNvSpPr/>
          <p:nvPr/>
        </p:nvSpPr>
        <p:spPr>
          <a:xfrm>
            <a:off x="1458345" y="2540000"/>
            <a:ext cx="7034645" cy="2831544"/>
          </a:xfrm>
          <a:prstGeom prst="rect">
            <a:avLst/>
          </a:prstGeom>
        </p:spPr>
        <p:txBody>
          <a:bodyPr wrap="square">
            <a:spAutoFit/>
          </a:bodyPr>
          <a:lstStyle/>
          <a:p>
            <a:pPr>
              <a:buFont typeface="Wingdings" panose="05000000000000000000" pitchFamily="2" charset="2"/>
              <a:buChar char="ü"/>
            </a:pPr>
            <a:r>
              <a:rPr lang="lt-LT" dirty="0">
                <a:latin typeface="Times New Roman" pitchFamily="18" charset="0"/>
                <a:cs typeface="Times New Roman" pitchFamily="18" charset="0"/>
              </a:rPr>
              <a:t>F</a:t>
            </a:r>
            <a:r>
              <a:rPr lang="en-US" dirty="0" err="1">
                <a:latin typeface="Times New Roman" pitchFamily="18" charset="0"/>
                <a:cs typeface="Times New Roman" pitchFamily="18" charset="0"/>
              </a:rPr>
              <a:t>ormuoti</a:t>
            </a:r>
            <a:r>
              <a:rPr lang="en-US" dirty="0">
                <a:latin typeface="Times New Roman" pitchFamily="18" charset="0"/>
                <a:cs typeface="Times New Roman" pitchFamily="18" charset="0"/>
              </a:rPr>
              <a:t> </a:t>
            </a:r>
            <a:r>
              <a:rPr lang="lt-LT" dirty="0">
                <a:latin typeface="Times New Roman" pitchFamily="18" charset="0"/>
                <a:cs typeface="Times New Roman" pitchFamily="18" charset="0"/>
              </a:rPr>
              <a:t> </a:t>
            </a:r>
            <a:r>
              <a:rPr lang="en-US" dirty="0" err="1">
                <a:latin typeface="Times New Roman" pitchFamily="18" charset="0"/>
                <a:cs typeface="Times New Roman" pitchFamily="18" charset="0"/>
              </a:rPr>
              <a:t>sveikos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gyvensenos</a:t>
            </a:r>
            <a:r>
              <a:rPr lang="en-US" dirty="0">
                <a:latin typeface="Times New Roman" pitchFamily="18" charset="0"/>
                <a:cs typeface="Times New Roman" pitchFamily="18" charset="0"/>
              </a:rPr>
              <a:t> </a:t>
            </a:r>
            <a:r>
              <a:rPr lang="lt-LT" dirty="0">
                <a:latin typeface="Times New Roman" pitchFamily="18" charset="0"/>
                <a:cs typeface="Times New Roman" pitchFamily="18" charset="0"/>
              </a:rPr>
              <a:t>įgūdžius, </a:t>
            </a:r>
            <a:r>
              <a:rPr lang="lt-LT" b="1" dirty="0">
                <a:latin typeface="Times New Roman" pitchFamily="18" charset="0"/>
                <a:cs typeface="Times New Roman" pitchFamily="18" charset="0"/>
              </a:rPr>
              <a:t>bendromis mokytojų/auklėtojų ir bendruomenės pastangomis</a:t>
            </a:r>
            <a:r>
              <a:rPr lang="lt-LT" dirty="0">
                <a:latin typeface="Times New Roman" pitchFamily="18" charset="0"/>
                <a:cs typeface="Times New Roman" pitchFamily="18" charset="0"/>
              </a:rPr>
              <a:t> kurti sveikatai palankią ir saugią  aplinką. </a:t>
            </a:r>
          </a:p>
          <a:p>
            <a:endParaRPr lang="lt-LT" sz="600" dirty="0">
              <a:latin typeface="Times New Roman" pitchFamily="18" charset="0"/>
              <a:cs typeface="Times New Roman" pitchFamily="18" charset="0"/>
            </a:endParaRPr>
          </a:p>
          <a:p>
            <a:pPr>
              <a:buFont typeface="Wingdings" panose="05000000000000000000" pitchFamily="2" charset="2"/>
              <a:buChar char="ü"/>
            </a:pPr>
            <a:r>
              <a:rPr lang="lt-LT" dirty="0">
                <a:latin typeface="Times New Roman" pitchFamily="18" charset="0"/>
                <a:cs typeface="Times New Roman" pitchFamily="18" charset="0"/>
              </a:rPr>
              <a:t>Siekti  sveikatos ugdymą vykdyti visomis kryptimis, ypatingą dėmesį skiriant </a:t>
            </a:r>
            <a:r>
              <a:rPr lang="en-US" dirty="0" err="1">
                <a:latin typeface="Times New Roman" pitchFamily="18" charset="0"/>
                <a:cs typeface="Times New Roman" pitchFamily="18" charset="0"/>
              </a:rPr>
              <a:t>odos</a:t>
            </a:r>
            <a:r>
              <a:rPr lang="lt-LT" dirty="0">
                <a:latin typeface="Times New Roman" pitchFamily="18" charset="0"/>
                <a:cs typeface="Times New Roman" pitchFamily="18" charset="0"/>
              </a:rPr>
              <a:t> ir kvėpavimo sistemos ligų profilaktikai, regos sutrikimams, fizinio aktyvumo ir saugaus elgesio,  bei tinkamos mitybos skatinimui.</a:t>
            </a:r>
          </a:p>
          <a:p>
            <a:endParaRPr lang="lt-LT" sz="600" dirty="0">
              <a:latin typeface="Times New Roman" pitchFamily="18" charset="0"/>
              <a:cs typeface="Times New Roman" pitchFamily="18" charset="0"/>
            </a:endParaRPr>
          </a:p>
          <a:p>
            <a:pPr lvl="0"/>
            <a:endParaRPr lang="lt-LT" sz="600" dirty="0">
              <a:latin typeface="Times New Roman" pitchFamily="18" charset="0"/>
              <a:cs typeface="Times New Roman" pitchFamily="18" charset="0"/>
            </a:endParaRPr>
          </a:p>
          <a:p>
            <a:pPr>
              <a:buFont typeface="Wingdings" panose="05000000000000000000" pitchFamily="2" charset="2"/>
              <a:buChar char="ü"/>
            </a:pPr>
            <a:r>
              <a:rPr lang="lt-LT" dirty="0">
                <a:latin typeface="Times New Roman" panose="02020603050405020304" pitchFamily="18" charset="0"/>
                <a:cs typeface="Times New Roman" panose="02020603050405020304" pitchFamily="18" charset="0"/>
              </a:rPr>
              <a:t>Sulaukti iš šeimos gydytojų visų rekomendacijų dėl vaiko galimybių dalyvauti ugdymo veikloje.</a:t>
            </a:r>
            <a:endParaRPr lang="lt-LT" sz="1600" dirty="0">
              <a:latin typeface="Times New Roman" pitchFamily="18" charset="0"/>
              <a:cs typeface="Times New Roman" pitchFamily="18" charset="0"/>
            </a:endParaRPr>
          </a:p>
          <a:p>
            <a:pPr lvl="0"/>
            <a:endParaRPr lang="lt-LT" sz="1600" dirty="0">
              <a:latin typeface="Times New Roman" pitchFamily="18" charset="0"/>
              <a:cs typeface="Times New Roman" pitchFamily="18" charset="0"/>
            </a:endParaRPr>
          </a:p>
        </p:txBody>
      </p:sp>
      <p:pic>
        <p:nvPicPr>
          <p:cNvPr id="8" name="Paveikslėlis 7"/>
          <p:cNvPicPr>
            <a:picLocks noChangeAspect="1"/>
          </p:cNvPicPr>
          <p:nvPr/>
        </p:nvPicPr>
        <p:blipFill>
          <a:blip r:embed="rId2"/>
          <a:stretch>
            <a:fillRect/>
          </a:stretch>
        </p:blipFill>
        <p:spPr>
          <a:xfrm>
            <a:off x="0" y="0"/>
            <a:ext cx="2591025" cy="1524132"/>
          </a:xfrm>
          <a:prstGeom prst="rect">
            <a:avLst/>
          </a:prstGeom>
        </p:spPr>
      </p:pic>
      <p:pic>
        <p:nvPicPr>
          <p:cNvPr id="3" name="Paveikslėlis 2"/>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69731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p:cNvPicPr>
            <a:picLocks noChangeAspect="1"/>
          </p:cNvPicPr>
          <p:nvPr/>
        </p:nvPicPr>
        <p:blipFill>
          <a:blip r:embed="rId2"/>
          <a:stretch>
            <a:fillRect/>
          </a:stretch>
        </p:blipFill>
        <p:spPr>
          <a:xfrm>
            <a:off x="2838835" y="321368"/>
            <a:ext cx="4273666" cy="1310754"/>
          </a:xfrm>
          <a:prstGeom prst="rect">
            <a:avLst/>
          </a:prstGeom>
        </p:spPr>
      </p:pic>
      <p:pic>
        <p:nvPicPr>
          <p:cNvPr id="4" name="Paveikslėlis 3"/>
          <p:cNvPicPr>
            <a:picLocks noChangeAspect="1"/>
          </p:cNvPicPr>
          <p:nvPr/>
        </p:nvPicPr>
        <p:blipFill>
          <a:blip r:embed="rId3"/>
          <a:stretch>
            <a:fillRect/>
          </a:stretch>
        </p:blipFill>
        <p:spPr>
          <a:xfrm>
            <a:off x="2257152" y="2551719"/>
            <a:ext cx="695004" cy="499915"/>
          </a:xfrm>
          <a:prstGeom prst="rect">
            <a:avLst/>
          </a:prstGeom>
        </p:spPr>
      </p:pic>
      <p:pic>
        <p:nvPicPr>
          <p:cNvPr id="5" name="Paveikslėlis 4"/>
          <p:cNvPicPr>
            <a:picLocks noChangeAspect="1"/>
          </p:cNvPicPr>
          <p:nvPr/>
        </p:nvPicPr>
        <p:blipFill>
          <a:blip r:embed="rId4"/>
          <a:stretch>
            <a:fillRect/>
          </a:stretch>
        </p:blipFill>
        <p:spPr>
          <a:xfrm>
            <a:off x="2952156" y="2410115"/>
            <a:ext cx="4389500" cy="749873"/>
          </a:xfrm>
          <a:prstGeom prst="rect">
            <a:avLst/>
          </a:prstGeom>
        </p:spPr>
      </p:pic>
      <p:pic>
        <p:nvPicPr>
          <p:cNvPr id="6" name="Paveikslėlis 5"/>
          <p:cNvPicPr>
            <a:picLocks noChangeAspect="1"/>
          </p:cNvPicPr>
          <p:nvPr/>
        </p:nvPicPr>
        <p:blipFill>
          <a:blip r:embed="rId5"/>
          <a:stretch>
            <a:fillRect/>
          </a:stretch>
        </p:blipFill>
        <p:spPr>
          <a:xfrm>
            <a:off x="2139388" y="3037891"/>
            <a:ext cx="1243692" cy="768163"/>
          </a:xfrm>
          <a:prstGeom prst="rect">
            <a:avLst/>
          </a:prstGeom>
        </p:spPr>
      </p:pic>
      <p:pic>
        <p:nvPicPr>
          <p:cNvPr id="7" name="Paveikslėlis 6"/>
          <p:cNvPicPr>
            <a:picLocks noChangeAspect="1"/>
          </p:cNvPicPr>
          <p:nvPr/>
        </p:nvPicPr>
        <p:blipFill>
          <a:blip r:embed="rId6"/>
          <a:stretch>
            <a:fillRect/>
          </a:stretch>
        </p:blipFill>
        <p:spPr>
          <a:xfrm>
            <a:off x="2933491" y="3056181"/>
            <a:ext cx="5488495" cy="749873"/>
          </a:xfrm>
          <a:prstGeom prst="rect">
            <a:avLst/>
          </a:prstGeom>
        </p:spPr>
      </p:pic>
      <p:pic>
        <p:nvPicPr>
          <p:cNvPr id="8" name="Paveikslėlis 7"/>
          <p:cNvPicPr>
            <a:picLocks noChangeAspect="1"/>
          </p:cNvPicPr>
          <p:nvPr/>
        </p:nvPicPr>
        <p:blipFill>
          <a:blip r:embed="rId7"/>
          <a:stretch>
            <a:fillRect/>
          </a:stretch>
        </p:blipFill>
        <p:spPr>
          <a:xfrm>
            <a:off x="3099884" y="3592509"/>
            <a:ext cx="4828450" cy="859611"/>
          </a:xfrm>
          <a:prstGeom prst="rect">
            <a:avLst/>
          </a:prstGeom>
        </p:spPr>
      </p:pic>
      <p:pic>
        <p:nvPicPr>
          <p:cNvPr id="10" name="Paveikslėlis 9"/>
          <p:cNvPicPr>
            <a:picLocks noChangeAspect="1"/>
          </p:cNvPicPr>
          <p:nvPr/>
        </p:nvPicPr>
        <p:blipFill>
          <a:blip r:embed="rId8"/>
          <a:stretch>
            <a:fillRect/>
          </a:stretch>
        </p:blipFill>
        <p:spPr>
          <a:xfrm>
            <a:off x="3142560" y="5421940"/>
            <a:ext cx="4328535" cy="591363"/>
          </a:xfrm>
          <a:prstGeom prst="rect">
            <a:avLst/>
          </a:prstGeom>
        </p:spPr>
      </p:pic>
      <p:pic>
        <p:nvPicPr>
          <p:cNvPr id="11" name="Paveikslėlis 10"/>
          <p:cNvPicPr>
            <a:picLocks noChangeAspect="1"/>
          </p:cNvPicPr>
          <p:nvPr/>
        </p:nvPicPr>
        <p:blipFill>
          <a:blip r:embed="rId9"/>
          <a:stretch>
            <a:fillRect/>
          </a:stretch>
        </p:blipFill>
        <p:spPr>
          <a:xfrm>
            <a:off x="3099884" y="4401001"/>
            <a:ext cx="4371211" cy="993734"/>
          </a:xfrm>
          <a:prstGeom prst="rect">
            <a:avLst/>
          </a:prstGeom>
        </p:spPr>
      </p:pic>
    </p:spTree>
    <p:extLst>
      <p:ext uri="{BB962C8B-B14F-4D97-AF65-F5344CB8AC3E}">
        <p14:creationId xmlns:p14="http://schemas.microsoft.com/office/powerpoint/2010/main" val="2668242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ačiakampis 5"/>
          <p:cNvSpPr/>
          <p:nvPr/>
        </p:nvSpPr>
        <p:spPr>
          <a:xfrm>
            <a:off x="677334" y="2309566"/>
            <a:ext cx="8596668" cy="3416320"/>
          </a:xfrm>
          <a:prstGeom prst="rect">
            <a:avLst/>
          </a:prstGeom>
        </p:spPr>
        <p:txBody>
          <a:bodyPr wrap="square">
            <a:spAutoFit/>
          </a:bodyPr>
          <a:lstStyle/>
          <a:p>
            <a:pPr algn="just"/>
            <a:r>
              <a:rPr lang="lt-LT" sz="2400" dirty="0">
                <a:latin typeface="Times New Roman" panose="02020603050405020304" pitchFamily="18" charset="0"/>
                <a:cs typeface="Times New Roman" panose="02020603050405020304" pitchFamily="18" charset="0"/>
              </a:rPr>
              <a:t>Lietuvos Respublikos sveikatos apsaugos ministro 2017 m. kovo 13 d.  įsakymu Nr. V-284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 ir pateikę vaiko sveikatos pažymėjimą, išduotą ne anksčiau kaip prieš metus. Naujoje mokykloje pradėję mokytis mokiniai vaiko sveikatos pažymėjimą turi pateikti iki rugsėjo 15 d. </a:t>
            </a:r>
          </a:p>
        </p:txBody>
      </p:sp>
      <p:sp>
        <p:nvSpPr>
          <p:cNvPr id="7" name="Pavadinimas 6"/>
          <p:cNvSpPr>
            <a:spLocks noGrp="1"/>
          </p:cNvSpPr>
          <p:nvPr>
            <p:ph type="title"/>
          </p:nvPr>
        </p:nvSpPr>
        <p:spPr>
          <a:xfrm>
            <a:off x="677334" y="914400"/>
            <a:ext cx="9131684" cy="1163782"/>
          </a:xfrm>
        </p:spPr>
        <p:txBody>
          <a:bodyPr/>
          <a:lstStyle/>
          <a:p>
            <a:r>
              <a:rPr lang="lt-LT" dirty="0">
                <a:solidFill>
                  <a:schemeClr val="tx1"/>
                </a:solidFill>
              </a:rPr>
              <a:t>Sveikatos duomenų analizės aprašymas</a:t>
            </a:r>
          </a:p>
        </p:txBody>
      </p:sp>
      <p:pic>
        <p:nvPicPr>
          <p:cNvPr id="8" name="Paveikslėlis 7"/>
          <p:cNvPicPr>
            <a:picLocks noChangeAspect="1"/>
          </p:cNvPicPr>
          <p:nvPr/>
        </p:nvPicPr>
        <p:blipFill>
          <a:blip r:embed="rId2"/>
          <a:stretch>
            <a:fillRect/>
          </a:stretch>
        </p:blipFill>
        <p:spPr>
          <a:xfrm>
            <a:off x="8555002" y="913603"/>
            <a:ext cx="963251" cy="853514"/>
          </a:xfrm>
          <a:prstGeom prst="rect">
            <a:avLst/>
          </a:prstGeom>
        </p:spPr>
      </p:pic>
      <p:pic>
        <p:nvPicPr>
          <p:cNvPr id="3" name="Paveikslėlis 2"/>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26483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18462" y="474892"/>
            <a:ext cx="8377493" cy="1122929"/>
          </a:xfrm>
        </p:spPr>
        <p:txBody>
          <a:bodyPr>
            <a:noAutofit/>
          </a:bodyPr>
          <a:lstStyle/>
          <a:p>
            <a:r>
              <a:rPr lang="lt-LT" b="1" dirty="0" smtClean="0">
                <a:solidFill>
                  <a:schemeClr val="tx1"/>
                </a:solidFill>
                <a:latin typeface="Times New Roman" panose="02020603050405020304" pitchFamily="18" charset="0"/>
                <a:cs typeface="Times New Roman" panose="02020603050405020304" pitchFamily="18" charset="0"/>
              </a:rPr>
              <a:t>  Sveikatos duomenų analizės aprašymas</a:t>
            </a:r>
            <a:endParaRPr lang="lt-LT" b="1" dirty="0">
              <a:solidFill>
                <a:schemeClr val="tx1"/>
              </a:solidFill>
              <a:latin typeface="Times New Roman" panose="02020603050405020304" pitchFamily="18" charset="0"/>
              <a:cs typeface="Times New Roman" panose="02020603050405020304" pitchFamily="18" charset="0"/>
            </a:endParaRPr>
          </a:p>
        </p:txBody>
      </p:sp>
      <p:sp>
        <p:nvSpPr>
          <p:cNvPr id="6" name="Stačiakampis 5"/>
          <p:cNvSpPr/>
          <p:nvPr/>
        </p:nvSpPr>
        <p:spPr>
          <a:xfrm>
            <a:off x="677334" y="1597821"/>
            <a:ext cx="8596668" cy="5262979"/>
          </a:xfrm>
          <a:prstGeom prst="rect">
            <a:avLst/>
          </a:prstGeom>
        </p:spPr>
        <p:txBody>
          <a:bodyPr wrap="square">
            <a:spAutoFit/>
          </a:bodyPr>
          <a:lstStyle/>
          <a:p>
            <a:pPr algn="just"/>
            <a:r>
              <a:rPr lang="lt-LT" sz="2400" dirty="0">
                <a:latin typeface="Times New Roman" panose="02020603050405020304" pitchFamily="18" charset="0"/>
                <a:cs typeface="Times New Roman" panose="02020603050405020304" pitchFamily="18" charset="0"/>
              </a:rPr>
              <a:t>Vadovaujantis sveikatos apsaugos ministro 2018 m. balandžio 26 d. įsakymu Nr. V-657 „Dėl elektroninės sveikatos paslaugų ir bendradarbiavimo infrastruktūros informacinės sistemos naudojimo tvarkos aprašo patvirtinimo“ pakeitimo“, nuo 2018 m. birželio 1 d. duomenys, susiję su vaiko sveikatos pažymėjimu, visose asmens sveikatos priežiūros įstaigose privalo būti tvarkomi elektroniniu būdu. Elektroniniu būdu užpildytas ir pasirašytas vaiko sveikatos pažymėjimas patenka į Elektroninę sveikatos paslaugų ir bendradarbiavimo infrastruktūros informacinę sistemą, iš kurios yra perduodamas į </a:t>
            </a:r>
            <a:r>
              <a:rPr lang="lt-LT" sz="2400" b="1" dirty="0">
                <a:latin typeface="Times New Roman" panose="02020603050405020304" pitchFamily="18" charset="0"/>
                <a:cs typeface="Times New Roman" panose="02020603050405020304" pitchFamily="18" charset="0"/>
              </a:rPr>
              <a:t>Higienos instituto Vaikų sveikatos stebėsenos informacinę sistemą</a:t>
            </a:r>
            <a:r>
              <a:rPr lang="lt-LT" sz="2400" dirty="0">
                <a:latin typeface="Times New Roman" panose="02020603050405020304" pitchFamily="18" charset="0"/>
                <a:cs typeface="Times New Roman" panose="02020603050405020304" pitchFamily="18" charset="0"/>
              </a:rPr>
              <a:t> (VSS IS).  Su šia sistema dirba visuomenės sveikatos specialistai, vykdantys visuomenės sveikatos priežiūrą </a:t>
            </a:r>
            <a:r>
              <a:rPr lang="en-US" sz="2400" dirty="0" err="1">
                <a:latin typeface="Times New Roman" panose="02020603050405020304" pitchFamily="18" charset="0"/>
                <a:cs typeface="Times New Roman" panose="02020603050405020304" pitchFamily="18" charset="0"/>
              </a:rPr>
              <a:t>ugdymo</a:t>
            </a:r>
            <a:r>
              <a:rPr lang="en-US" sz="2400" dirty="0">
                <a:latin typeface="Times New Roman" panose="02020603050405020304" pitchFamily="18" charset="0"/>
                <a:cs typeface="Times New Roman" panose="02020603050405020304" pitchFamily="18" charset="0"/>
              </a:rPr>
              <a:t> </a:t>
            </a:r>
            <a:r>
              <a:rPr lang="lt-LT" sz="2400" dirty="0">
                <a:latin typeface="Times New Roman" panose="02020603050405020304" pitchFamily="18" charset="0"/>
                <a:cs typeface="Times New Roman" panose="02020603050405020304" pitchFamily="18" charset="0"/>
              </a:rPr>
              <a:t>į</a:t>
            </a:r>
            <a:r>
              <a:rPr lang="en-US" sz="2400" dirty="0" err="1">
                <a:latin typeface="Times New Roman" panose="02020603050405020304" pitchFamily="18" charset="0"/>
                <a:cs typeface="Times New Roman" panose="02020603050405020304" pitchFamily="18" charset="0"/>
              </a:rPr>
              <a:t>staigose</a:t>
            </a:r>
            <a:r>
              <a:rPr lang="en-US" sz="2400" dirty="0">
                <a:latin typeface="Times New Roman" panose="02020603050405020304" pitchFamily="18" charset="0"/>
                <a:cs typeface="Times New Roman" panose="02020603050405020304" pitchFamily="18" charset="0"/>
              </a:rPr>
              <a:t>.</a:t>
            </a:r>
            <a:endParaRPr lang="lt-LT" sz="2400" dirty="0">
              <a:latin typeface="Times New Roman" panose="02020603050405020304" pitchFamily="18" charset="0"/>
              <a:cs typeface="Times New Roman" panose="02020603050405020304" pitchFamily="18" charset="0"/>
            </a:endParaRPr>
          </a:p>
          <a:p>
            <a:r>
              <a:rPr lang="lt-LT" altLang="lt-LT" sz="2400" dirty="0">
                <a:latin typeface="Times New Roman" panose="02020603050405020304" pitchFamily="18" charset="0"/>
                <a:cs typeface="Times New Roman" panose="02020603050405020304" pitchFamily="18" charset="0"/>
              </a:rPr>
              <a:t>	</a:t>
            </a:r>
          </a:p>
        </p:txBody>
      </p:sp>
      <p:pic>
        <p:nvPicPr>
          <p:cNvPr id="7" name="Paveikslėlis 6"/>
          <p:cNvPicPr>
            <a:picLocks noChangeAspect="1"/>
          </p:cNvPicPr>
          <p:nvPr/>
        </p:nvPicPr>
        <p:blipFill>
          <a:blip r:embed="rId2"/>
          <a:stretch>
            <a:fillRect/>
          </a:stretch>
        </p:blipFill>
        <p:spPr>
          <a:xfrm>
            <a:off x="8753353" y="391765"/>
            <a:ext cx="963251" cy="853514"/>
          </a:xfrm>
          <a:prstGeom prst="rect">
            <a:avLst/>
          </a:prstGeom>
        </p:spPr>
      </p:pic>
      <p:pic>
        <p:nvPicPr>
          <p:cNvPr id="3" name="Paveikslėlis 2"/>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81010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454727" y="1257300"/>
            <a:ext cx="7730837" cy="1527464"/>
          </a:xfrm>
        </p:spPr>
        <p:txBody>
          <a:bodyPr/>
          <a:lstStyle/>
          <a:p>
            <a:r>
              <a:rPr lang="lt-LT" dirty="0" smtClean="0">
                <a:solidFill>
                  <a:schemeClr val="tx1"/>
                </a:solidFill>
                <a:latin typeface="Times New Roman" panose="02020603050405020304" pitchFamily="18" charset="0"/>
                <a:cs typeface="Times New Roman" panose="02020603050405020304" pitchFamily="18" charset="0"/>
              </a:rPr>
              <a:t>       </a:t>
            </a:r>
            <a:br>
              <a:rPr lang="lt-LT" dirty="0" smtClean="0">
                <a:solidFill>
                  <a:schemeClr val="tx1"/>
                </a:solidFill>
                <a:latin typeface="Times New Roman" panose="02020603050405020304" pitchFamily="18" charset="0"/>
                <a:cs typeface="Times New Roman" panose="02020603050405020304" pitchFamily="18" charset="0"/>
              </a:rPr>
            </a:br>
            <a:r>
              <a:rPr lang="lt-LT" dirty="0" smtClean="0">
                <a:solidFill>
                  <a:schemeClr val="tx1"/>
                </a:solidFill>
                <a:latin typeface="Times New Roman" panose="02020603050405020304" pitchFamily="18" charset="0"/>
                <a:cs typeface="Times New Roman" panose="02020603050405020304" pitchFamily="18" charset="0"/>
              </a:rPr>
              <a:t> Sveikatos </a:t>
            </a:r>
            <a:r>
              <a:rPr lang="lt-LT" dirty="0">
                <a:solidFill>
                  <a:schemeClr val="tx1"/>
                </a:solidFill>
                <a:latin typeface="Times New Roman" panose="02020603050405020304" pitchFamily="18" charset="0"/>
                <a:cs typeface="Times New Roman" panose="02020603050405020304" pitchFamily="18" charset="0"/>
              </a:rPr>
              <a:t>duomenų rezultatų svarba</a:t>
            </a:r>
          </a:p>
        </p:txBody>
      </p:sp>
      <p:sp>
        <p:nvSpPr>
          <p:cNvPr id="3" name="Stačiakampis 2"/>
          <p:cNvSpPr/>
          <p:nvPr/>
        </p:nvSpPr>
        <p:spPr>
          <a:xfrm>
            <a:off x="1870365" y="2919846"/>
            <a:ext cx="6390410" cy="1200329"/>
          </a:xfrm>
          <a:prstGeom prst="rect">
            <a:avLst/>
          </a:prstGeom>
        </p:spPr>
        <p:txBody>
          <a:bodyPr wrap="square">
            <a:spAutoFit/>
          </a:bodyPr>
          <a:lstStyle/>
          <a:p>
            <a:r>
              <a:rPr lang="lt-LT" sz="2400" dirty="0">
                <a:latin typeface="Times New Roman" panose="02020603050405020304" pitchFamily="18" charset="0"/>
                <a:cs typeface="Times New Roman" panose="02020603050405020304" pitchFamily="18" charset="0"/>
              </a:rPr>
              <a:t>Išnagrinėjus sveikatą atspindinčius rodiklius ir gydytojo rekomendacijas, galime kryptingai  įgyvendinti sveikatos priežiūrą ugdymo veikloje.</a:t>
            </a:r>
          </a:p>
        </p:txBody>
      </p:sp>
      <p:pic>
        <p:nvPicPr>
          <p:cNvPr id="4" name="Paveikslėlis 3"/>
          <p:cNvPicPr>
            <a:picLocks noChangeAspect="1"/>
          </p:cNvPicPr>
          <p:nvPr/>
        </p:nvPicPr>
        <p:blipFill>
          <a:blip r:embed="rId2"/>
          <a:stretch>
            <a:fillRect/>
          </a:stretch>
        </p:blipFill>
        <p:spPr>
          <a:xfrm>
            <a:off x="0" y="0"/>
            <a:ext cx="2674039" cy="1524132"/>
          </a:xfrm>
          <a:prstGeom prst="rect">
            <a:avLst/>
          </a:prstGeom>
        </p:spPr>
      </p:pic>
      <p:pic>
        <p:nvPicPr>
          <p:cNvPr id="5" name="Paveikslėlis 4"/>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190755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idx="4294967295"/>
          </p:nvPr>
        </p:nvSpPr>
        <p:spPr>
          <a:xfrm>
            <a:off x="1174173" y="183572"/>
            <a:ext cx="6951807" cy="1169988"/>
          </a:xfrm>
        </p:spPr>
        <p:txBody>
          <a:bodyPr>
            <a:normAutofit fontScale="90000"/>
          </a:bodyPr>
          <a:lstStyle/>
          <a:p>
            <a:r>
              <a:rPr lang="lt-LT" dirty="0" smtClean="0">
                <a:latin typeface="Times New Roman" panose="02020603050405020304" pitchFamily="18" charset="0"/>
                <a:cs typeface="Times New Roman" panose="02020603050405020304" pitchFamily="18" charset="0"/>
              </a:rPr>
              <a:t>            </a:t>
            </a:r>
            <a:r>
              <a:rPr lang="lt-LT" sz="4800" dirty="0" smtClean="0">
                <a:solidFill>
                  <a:schemeClr val="tx1"/>
                </a:solidFill>
                <a:latin typeface="Times New Roman" panose="02020603050405020304" pitchFamily="18" charset="0"/>
                <a:cs typeface="Times New Roman" panose="02020603050405020304" pitchFamily="18" charset="0"/>
              </a:rPr>
              <a:t>Reikšmių </a:t>
            </a:r>
            <a:r>
              <a:rPr lang="lt-LT" sz="4800" dirty="0">
                <a:solidFill>
                  <a:schemeClr val="tx1"/>
                </a:solidFill>
                <a:latin typeface="Times New Roman" panose="02020603050405020304" pitchFamily="18" charset="0"/>
                <a:cs typeface="Times New Roman" panose="02020603050405020304" pitchFamily="18" charset="0"/>
              </a:rPr>
              <a:t>paaiškinimas</a:t>
            </a:r>
          </a:p>
        </p:txBody>
      </p:sp>
      <p:sp>
        <p:nvSpPr>
          <p:cNvPr id="3" name="Stačiakampis 2"/>
          <p:cNvSpPr/>
          <p:nvPr/>
        </p:nvSpPr>
        <p:spPr>
          <a:xfrm>
            <a:off x="1070263" y="1000369"/>
            <a:ext cx="8177647" cy="5139869"/>
          </a:xfrm>
          <a:prstGeom prst="rect">
            <a:avLst/>
          </a:prstGeom>
        </p:spPr>
        <p:txBody>
          <a:bodyPr wrap="square">
            <a:spAutoFit/>
          </a:bodyPr>
          <a:lstStyle/>
          <a:p>
            <a:r>
              <a:rPr lang="lt-LT" b="1" dirty="0">
                <a:latin typeface="Times New Roman" panose="02020603050405020304" pitchFamily="18" charset="0"/>
                <a:cs typeface="Times New Roman" panose="02020603050405020304" pitchFamily="18" charset="0"/>
              </a:rPr>
              <a:t>N</a:t>
            </a:r>
            <a:r>
              <a:rPr lang="lt-LT" dirty="0">
                <a:latin typeface="Times New Roman" panose="02020603050405020304" pitchFamily="18" charset="0"/>
                <a:cs typeface="Times New Roman" panose="02020603050405020304" pitchFamily="18" charset="0"/>
              </a:rPr>
              <a:t> - absoliutus asmenų skaičius.</a:t>
            </a:r>
          </a:p>
          <a:p>
            <a:r>
              <a:rPr lang="lt-LT" b="1" dirty="0">
                <a:latin typeface="Times New Roman" panose="02020603050405020304" pitchFamily="18" charset="0"/>
                <a:cs typeface="Times New Roman" panose="02020603050405020304" pitchFamily="18" charset="0"/>
              </a:rPr>
              <a:t>Rodiklio reikšmė </a:t>
            </a:r>
            <a:r>
              <a:rPr lang="lt-LT" dirty="0">
                <a:latin typeface="Times New Roman" panose="02020603050405020304" pitchFamily="18" charset="0"/>
                <a:cs typeface="Times New Roman" panose="02020603050405020304" pitchFamily="18" charset="0"/>
              </a:rPr>
              <a:t>- skaitinė rodiklio reikšmė ugdymo įstaigoje.</a:t>
            </a:r>
          </a:p>
          <a:p>
            <a:r>
              <a:rPr lang="lt-LT" b="1" dirty="0">
                <a:latin typeface="Times New Roman" panose="02020603050405020304" pitchFamily="18" charset="0"/>
                <a:cs typeface="Times New Roman" panose="02020603050405020304" pitchFamily="18" charset="0"/>
              </a:rPr>
              <a:t>Rodiklio reikšmė savivaldybėje </a:t>
            </a:r>
            <a:r>
              <a:rPr lang="lt-LT" dirty="0">
                <a:latin typeface="Times New Roman" panose="02020603050405020304" pitchFamily="18" charset="0"/>
                <a:cs typeface="Times New Roman" panose="02020603050405020304" pitchFamily="18" charset="0"/>
              </a:rPr>
              <a:t>- skaitinė rodiklio reikšmė savivaldybėje.</a:t>
            </a:r>
          </a:p>
          <a:p>
            <a:endParaRPr lang="lt-LT" dirty="0">
              <a:latin typeface="Times New Roman" panose="02020603050405020304" pitchFamily="18" charset="0"/>
              <a:cs typeface="Times New Roman" panose="02020603050405020304" pitchFamily="18" charset="0"/>
            </a:endParaRPr>
          </a:p>
          <a:p>
            <a:r>
              <a:rPr lang="lt-LT" b="1" dirty="0">
                <a:latin typeface="Times New Roman" panose="02020603050405020304" pitchFamily="18" charset="0"/>
                <a:cs typeface="Times New Roman" panose="02020603050405020304" pitchFamily="18" charset="0"/>
              </a:rPr>
              <a:t>Pokytis</a:t>
            </a:r>
            <a:r>
              <a:rPr lang="lt-LT" dirty="0">
                <a:latin typeface="Times New Roman" panose="02020603050405020304" pitchFamily="18" charset="0"/>
                <a:cs typeface="Times New Roman" panose="02020603050405020304" pitchFamily="18" charset="0"/>
              </a:rPr>
              <a:t> - pateikiama skaitinė ugdymo įstaigos rodiklio pokyčio reikšmė, kuri vaizduojama </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su "+" ženklu, jei reikšmė padidėjo, palyginus su praėjusiais metais </a:t>
            </a:r>
          </a:p>
          <a:p>
            <a:r>
              <a:rPr lang="lt-LT" dirty="0">
                <a:latin typeface="Times New Roman" panose="02020603050405020304" pitchFamily="18" charset="0"/>
                <a:cs typeface="Times New Roman" panose="02020603050405020304" pitchFamily="18" charset="0"/>
              </a:rPr>
              <a:t>ir "-", jei sumažėjo.</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Rodiklio pokytis bus pateikiamas </a:t>
            </a:r>
            <a:r>
              <a:rPr lang="lt-LT" dirty="0">
                <a:solidFill>
                  <a:srgbClr val="C00000"/>
                </a:solidFill>
                <a:latin typeface="Times New Roman" panose="02020603050405020304" pitchFamily="18" charset="0"/>
                <a:cs typeface="Times New Roman" panose="02020603050405020304" pitchFamily="18" charset="0"/>
              </a:rPr>
              <a:t>rausva spalva</a:t>
            </a:r>
            <a:r>
              <a:rPr lang="lt-LT" dirty="0">
                <a:latin typeface="Times New Roman" panose="02020603050405020304" pitchFamily="18" charset="0"/>
                <a:cs typeface="Times New Roman" panose="02020603050405020304" pitchFamily="18" charset="0"/>
              </a:rPr>
              <a:t>, jei tai reiškia statistiškai reikšmingą rodiklio pokytį, palyginti su praėjusių metų reikšme </a:t>
            </a:r>
          </a:p>
          <a:p>
            <a:r>
              <a:rPr lang="lt-LT" dirty="0">
                <a:latin typeface="Times New Roman" panose="02020603050405020304" pitchFamily="18" charset="0"/>
                <a:cs typeface="Times New Roman" panose="02020603050405020304" pitchFamily="18" charset="0"/>
              </a:rPr>
              <a:t>ir balta, jei pokytis nebuvo statistiškai reikšmingas, palyginus su praeitų metų rodiklio reikšme.</a:t>
            </a: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r>
              <a:rPr lang="lt-LT" sz="1100" dirty="0">
                <a:latin typeface="Times New Roman" panose="02020603050405020304" pitchFamily="18" charset="0"/>
                <a:cs typeface="Times New Roman" panose="02020603050405020304" pitchFamily="18" charset="0"/>
              </a:rPr>
              <a:t>Šaltinis: Vaikų sveikatos stebėsenos informacinė sistema (VSSIS)</a:t>
            </a:r>
          </a:p>
          <a:p>
            <a:endParaRPr lang="lt-LT" sz="1100"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stretch>
            <a:fillRect/>
          </a:stretch>
        </p:blipFill>
        <p:spPr>
          <a:xfrm>
            <a:off x="10405717" y="0"/>
            <a:ext cx="1786283" cy="426757"/>
          </a:xfrm>
          <a:prstGeom prst="rect">
            <a:avLst/>
          </a:prstGeom>
        </p:spPr>
      </p:pic>
    </p:spTree>
    <p:extLst>
      <p:ext uri="{BB962C8B-B14F-4D97-AF65-F5344CB8AC3E}">
        <p14:creationId xmlns:p14="http://schemas.microsoft.com/office/powerpoint/2010/main" val="575886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2483426"/>
            <a:ext cx="9775921" cy="1704109"/>
          </a:xfrm>
        </p:spPr>
        <p:txBody>
          <a:bodyPr/>
          <a:lstStyle/>
          <a:p>
            <a:r>
              <a:rPr lang="lt-LT" dirty="0" smtClean="0">
                <a:solidFill>
                  <a:schemeClr val="tx1"/>
                </a:solidFill>
              </a:rPr>
              <a:t>Baltijos gimnazijos moksleivių sveikatos būklė</a:t>
            </a:r>
            <a:br>
              <a:rPr lang="lt-LT" dirty="0" smtClean="0">
                <a:solidFill>
                  <a:schemeClr val="tx1"/>
                </a:solidFill>
              </a:rPr>
            </a:br>
            <a:r>
              <a:rPr lang="lt-LT" dirty="0">
                <a:solidFill>
                  <a:schemeClr val="tx1"/>
                </a:solidFill>
              </a:rPr>
              <a:t>                      2020/2021 </a:t>
            </a:r>
            <a:r>
              <a:rPr lang="lt-LT" dirty="0" err="1" smtClean="0">
                <a:solidFill>
                  <a:schemeClr val="tx1"/>
                </a:solidFill>
              </a:rPr>
              <a:t>m.m</a:t>
            </a:r>
            <a:r>
              <a:rPr lang="lt-LT" dirty="0">
                <a:solidFill>
                  <a:schemeClr val="tx1"/>
                </a:solidFill>
              </a:rPr>
              <a:t>.</a:t>
            </a:r>
          </a:p>
        </p:txBody>
      </p:sp>
      <p:pic>
        <p:nvPicPr>
          <p:cNvPr id="3" name="Paveikslėlis 2"/>
          <p:cNvPicPr>
            <a:picLocks noChangeAspect="1"/>
          </p:cNvPicPr>
          <p:nvPr/>
        </p:nvPicPr>
        <p:blipFill>
          <a:blip r:embed="rId2"/>
          <a:stretch>
            <a:fillRect/>
          </a:stretch>
        </p:blipFill>
        <p:spPr>
          <a:xfrm>
            <a:off x="0" y="0"/>
            <a:ext cx="2591025" cy="1524132"/>
          </a:xfrm>
          <a:prstGeom prst="rect">
            <a:avLst/>
          </a:prstGeom>
        </p:spPr>
      </p:pic>
      <p:pic>
        <p:nvPicPr>
          <p:cNvPr id="4" name="Paveikslėlis 3"/>
          <p:cNvPicPr>
            <a:picLocks noChangeAspect="1"/>
          </p:cNvPicPr>
          <p:nvPr/>
        </p:nvPicPr>
        <p:blipFill>
          <a:blip r:embed="rId3"/>
          <a:stretch>
            <a:fillRect/>
          </a:stretch>
        </p:blipFill>
        <p:spPr>
          <a:xfrm>
            <a:off x="10405717" y="0"/>
            <a:ext cx="1786283" cy="426757"/>
          </a:xfrm>
          <a:prstGeom prst="rect">
            <a:avLst/>
          </a:prstGeom>
        </p:spPr>
      </p:pic>
    </p:spTree>
    <p:extLst>
      <p:ext uri="{BB962C8B-B14F-4D97-AF65-F5344CB8AC3E}">
        <p14:creationId xmlns:p14="http://schemas.microsoft.com/office/powerpoint/2010/main" val="3247127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723966" cy="1320800"/>
          </a:xfrm>
        </p:spPr>
        <p:txBody>
          <a:bodyPr/>
          <a:lstStyle/>
          <a:p>
            <a:r>
              <a:rPr lang="lt-LT" dirty="0">
                <a:solidFill>
                  <a:schemeClr val="tx1"/>
                </a:solidFill>
                <a:latin typeface="Times New Roman" panose="02020603050405020304" pitchFamily="18" charset="0"/>
                <a:cs typeface="Times New Roman" panose="02020603050405020304" pitchFamily="18" charset="0"/>
              </a:rPr>
              <a:t>GALINTYS DALYVAUTI UGDYMO VEIKLOJE</a:t>
            </a:r>
          </a:p>
        </p:txBody>
      </p:sp>
      <p:sp>
        <p:nvSpPr>
          <p:cNvPr id="3" name="Turinio vietos rezervavimo ženklas 2"/>
          <p:cNvSpPr>
            <a:spLocks noGrp="1"/>
          </p:cNvSpPr>
          <p:nvPr>
            <p:ph sz="quarter" idx="4294967295"/>
          </p:nvPr>
        </p:nvSpPr>
        <p:spPr>
          <a:xfrm>
            <a:off x="913774" y="2367092"/>
            <a:ext cx="10363826" cy="3424107"/>
          </a:xfrm>
          <a:prstGeom prst="rect">
            <a:avLst/>
          </a:prstGeom>
        </p:spPr>
        <p:txBody>
          <a:bodyPr/>
          <a:lstStyle/>
          <a:p>
            <a:r>
              <a:rPr lang="lt-LT" dirty="0" smtClean="0">
                <a:latin typeface="Times New Roman" panose="02020603050405020304" pitchFamily="18" charset="0"/>
                <a:cs typeface="Times New Roman" panose="02020603050405020304" pitchFamily="18" charset="0"/>
              </a:rPr>
              <a:t>2020 </a:t>
            </a:r>
            <a:r>
              <a:rPr lang="lt-LT" dirty="0">
                <a:latin typeface="Times New Roman" panose="02020603050405020304" pitchFamily="18" charset="0"/>
                <a:cs typeface="Times New Roman" panose="02020603050405020304" pitchFamily="18" charset="0"/>
              </a:rPr>
              <a:t>m. – </a:t>
            </a:r>
            <a:r>
              <a:rPr lang="lt-LT" dirty="0" smtClean="0">
                <a:latin typeface="Times New Roman" panose="02020603050405020304" pitchFamily="18" charset="0"/>
                <a:cs typeface="Times New Roman" panose="02020603050405020304" pitchFamily="18" charset="0"/>
              </a:rPr>
              <a:t>86,7 </a:t>
            </a:r>
            <a:r>
              <a:rPr lang="lt-LT" dirty="0">
                <a:latin typeface="Times New Roman" panose="02020603050405020304" pitchFamily="18" charset="0"/>
                <a:cs typeface="Times New Roman" panose="02020603050405020304" pitchFamily="18" charset="0"/>
              </a:rPr>
              <a:t>proc. Baltijos gimnazijos mokinių dalyvavo ugdymo veikloje be jokių apribojimų</a:t>
            </a:r>
            <a:r>
              <a:rPr lang="lt-LT" dirty="0" smtClean="0">
                <a:latin typeface="Times New Roman" panose="02020603050405020304" pitchFamily="18" charset="0"/>
                <a:cs typeface="Times New Roman" panose="02020603050405020304" pitchFamily="18" charset="0"/>
              </a:rPr>
              <a:t>,</a:t>
            </a:r>
          </a:p>
          <a:p>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kai tuo tarpu </a:t>
            </a:r>
          </a:p>
          <a:p>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2019 </a:t>
            </a:r>
            <a:r>
              <a:rPr lang="lt-LT" dirty="0">
                <a:latin typeface="Times New Roman" panose="02020603050405020304" pitchFamily="18" charset="0"/>
                <a:cs typeface="Times New Roman" panose="02020603050405020304" pitchFamily="18" charset="0"/>
              </a:rPr>
              <a:t>m. – </a:t>
            </a:r>
            <a:r>
              <a:rPr lang="en-US" dirty="0" smtClean="0">
                <a:latin typeface="Times New Roman" panose="02020603050405020304" pitchFamily="18" charset="0"/>
                <a:cs typeface="Times New Roman" panose="02020603050405020304" pitchFamily="18" charset="0"/>
              </a:rPr>
              <a:t>90</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2018 </a:t>
            </a:r>
            <a:r>
              <a:rPr lang="lt-LT" dirty="0">
                <a:latin typeface="Times New Roman" panose="02020603050405020304" pitchFamily="18" charset="0"/>
                <a:cs typeface="Times New Roman" panose="02020603050405020304" pitchFamily="18" charset="0"/>
              </a:rPr>
              <a:t>m. – 78,7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2017 m. – </a:t>
            </a:r>
            <a:r>
              <a:rPr lang="lt-LT" dirty="0">
                <a:latin typeface="Times New Roman" panose="02020603050405020304" pitchFamily="18" charset="0"/>
                <a:cs typeface="Times New Roman" panose="02020603050405020304" pitchFamily="18" charset="0"/>
              </a:rPr>
              <a:t>66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2016 </a:t>
            </a:r>
            <a:r>
              <a:rPr lang="lt-LT" dirty="0">
                <a:latin typeface="Times New Roman" panose="02020603050405020304" pitchFamily="18" charset="0"/>
                <a:cs typeface="Times New Roman" panose="02020603050405020304" pitchFamily="18" charset="0"/>
              </a:rPr>
              <a:t>m. – </a:t>
            </a:r>
            <a:r>
              <a:rPr lang="lt-LT" dirty="0" smtClean="0">
                <a:latin typeface="Times New Roman" panose="02020603050405020304" pitchFamily="18" charset="0"/>
                <a:cs typeface="Times New Roman" panose="02020603050405020304" pitchFamily="18" charset="0"/>
              </a:rPr>
              <a:t>59,8 </a:t>
            </a:r>
            <a:r>
              <a:rPr lang="lt-LT" dirty="0">
                <a:latin typeface="Times New Roman" panose="02020603050405020304" pitchFamily="18" charset="0"/>
                <a:cs typeface="Times New Roman" panose="02020603050405020304" pitchFamily="18" charset="0"/>
              </a:rPr>
              <a:t>proc.</a:t>
            </a:r>
          </a:p>
          <a:p>
            <a:endParaRPr lang="lt-LT" dirty="0"/>
          </a:p>
        </p:txBody>
      </p:sp>
      <p:pic>
        <p:nvPicPr>
          <p:cNvPr id="4" name="Paveikslėlis 3"/>
          <p:cNvPicPr>
            <a:picLocks noChangeAspect="1"/>
          </p:cNvPicPr>
          <p:nvPr/>
        </p:nvPicPr>
        <p:blipFill>
          <a:blip r:embed="rId2"/>
          <a:stretch>
            <a:fillRect/>
          </a:stretch>
        </p:blipFill>
        <p:spPr>
          <a:xfrm>
            <a:off x="10384458" y="0"/>
            <a:ext cx="1786283" cy="426757"/>
          </a:xfrm>
          <a:prstGeom prst="rect">
            <a:avLst/>
          </a:prstGeom>
        </p:spPr>
      </p:pic>
    </p:spTree>
    <p:extLst>
      <p:ext uri="{BB962C8B-B14F-4D97-AF65-F5344CB8AC3E}">
        <p14:creationId xmlns:p14="http://schemas.microsoft.com/office/powerpoint/2010/main" val="2945014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solidFill>
                  <a:schemeClr val="tx1"/>
                </a:solidFill>
                <a:latin typeface="Times New Roman" panose="02020603050405020304" pitchFamily="18" charset="0"/>
                <a:cs typeface="Times New Roman" panose="02020603050405020304" pitchFamily="18" charset="0"/>
              </a:rPr>
              <a:t>                   KŪNO </a:t>
            </a:r>
            <a:r>
              <a:rPr lang="lt-LT" dirty="0">
                <a:solidFill>
                  <a:schemeClr val="tx1"/>
                </a:solidFill>
                <a:latin typeface="Times New Roman" panose="02020603050405020304" pitchFamily="18" charset="0"/>
                <a:cs typeface="Times New Roman" panose="02020603050405020304" pitchFamily="18" charset="0"/>
              </a:rPr>
              <a:t>MASĖS INDEKSAS</a:t>
            </a:r>
          </a:p>
        </p:txBody>
      </p:sp>
      <p:sp>
        <p:nvSpPr>
          <p:cNvPr id="3" name="Turinio vietos rezervavimo ženklas 2"/>
          <p:cNvSpPr>
            <a:spLocks noGrp="1"/>
          </p:cNvSpPr>
          <p:nvPr>
            <p:ph sz="quarter" idx="4294967295"/>
          </p:nvPr>
        </p:nvSpPr>
        <p:spPr>
          <a:xfrm>
            <a:off x="913774" y="2587336"/>
            <a:ext cx="9840817" cy="3203863"/>
          </a:xfrm>
          <a:prstGeom prst="rect">
            <a:avLst/>
          </a:prstGeom>
        </p:spPr>
        <p:txBody>
          <a:bodyPr>
            <a:normAutofit/>
          </a:bodyPr>
          <a:lstStyle/>
          <a:p>
            <a:r>
              <a:rPr lang="lt-LT" dirty="0" smtClean="0">
                <a:latin typeface="Times New Roman" panose="02020603050405020304" pitchFamily="18" charset="0"/>
                <a:cs typeface="Times New Roman" panose="02020603050405020304" pitchFamily="18" charset="0"/>
              </a:rPr>
              <a:t>2020 m. m. </a:t>
            </a:r>
            <a:r>
              <a:rPr lang="lt-LT" dirty="0">
                <a:latin typeface="Times New Roman" panose="02020603050405020304" pitchFamily="18" charset="0"/>
                <a:cs typeface="Times New Roman" panose="02020603050405020304" pitchFamily="18" charset="0"/>
              </a:rPr>
              <a:t>Baltijos gimnazijoje </a:t>
            </a:r>
            <a:r>
              <a:rPr lang="lt-LT" dirty="0" smtClean="0">
                <a:latin typeface="Times New Roman" panose="02020603050405020304" pitchFamily="18" charset="0"/>
                <a:cs typeface="Times New Roman" panose="02020603050405020304" pitchFamily="18" charset="0"/>
              </a:rPr>
              <a:t>–16 proc. pasitikrinusių </a:t>
            </a:r>
            <a:r>
              <a:rPr lang="lt-LT" dirty="0">
                <a:latin typeface="Times New Roman" panose="02020603050405020304" pitchFamily="18" charset="0"/>
                <a:cs typeface="Times New Roman" panose="02020603050405020304" pitchFamily="18" charset="0"/>
              </a:rPr>
              <a:t>mokinių turėjo per didelį svorį. Lyginant su praėjusiais metais šis skaičius </a:t>
            </a:r>
            <a:r>
              <a:rPr lang="lt-LT" dirty="0" smtClean="0">
                <a:latin typeface="Times New Roman" panose="02020603050405020304" pitchFamily="18" charset="0"/>
                <a:cs typeface="Times New Roman" panose="02020603050405020304" pitchFamily="18" charset="0"/>
              </a:rPr>
              <a:t>mažėja</a:t>
            </a:r>
            <a:endParaRPr lang="lt-LT" dirty="0">
              <a:latin typeface="Times New Roman" panose="02020603050405020304" pitchFamily="18" charset="0"/>
              <a:cs typeface="Times New Roman" panose="02020603050405020304" pitchFamily="18" charset="0"/>
            </a:endParaRPr>
          </a:p>
          <a:p>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2019 m. –2</a:t>
            </a:r>
            <a:r>
              <a:rPr lang="en-US" dirty="0" smtClean="0">
                <a:latin typeface="Times New Roman" panose="02020603050405020304" pitchFamily="18" charset="0"/>
                <a:cs typeface="Times New Roman" panose="02020603050405020304" pitchFamily="18" charset="0"/>
              </a:rPr>
              <a:t>4</a:t>
            </a:r>
            <a:r>
              <a:rPr lang="lt-LT" dirty="0" smtClean="0">
                <a:latin typeface="Times New Roman" panose="02020603050405020304" pitchFamily="18" charset="0"/>
                <a:cs typeface="Times New Roman" panose="02020603050405020304" pitchFamily="18" charset="0"/>
              </a:rPr>
              <a:t> proc.</a:t>
            </a:r>
            <a:endParaRPr lang="lt-LT" dirty="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2018 m. </a:t>
            </a:r>
            <a:r>
              <a:rPr lang="lt-LT" dirty="0">
                <a:latin typeface="Times New Roman" panose="02020603050405020304" pitchFamily="18" charset="0"/>
                <a:cs typeface="Times New Roman" panose="02020603050405020304" pitchFamily="18" charset="0"/>
              </a:rPr>
              <a:t>–19,7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2016 </a:t>
            </a:r>
            <a:r>
              <a:rPr lang="lt-LT" dirty="0">
                <a:latin typeface="Times New Roman" panose="02020603050405020304" pitchFamily="18" charset="0"/>
                <a:cs typeface="Times New Roman" panose="02020603050405020304" pitchFamily="18" charset="0"/>
              </a:rPr>
              <a:t>m. –24 proc. </a:t>
            </a:r>
            <a:endParaRPr lang="lt-LT" dirty="0" smtClean="0">
              <a:latin typeface="Times New Roman" panose="02020603050405020304" pitchFamily="18" charset="0"/>
              <a:cs typeface="Times New Roman" panose="02020603050405020304" pitchFamily="18" charset="0"/>
            </a:endParaRPr>
          </a:p>
          <a:p>
            <a:r>
              <a:rPr lang="lt-LT" dirty="0" smtClean="0">
                <a:latin typeface="Times New Roman" panose="02020603050405020304" pitchFamily="18" charset="0"/>
                <a:cs typeface="Times New Roman" panose="02020603050405020304" pitchFamily="18" charset="0"/>
              </a:rPr>
              <a:t>2017 </a:t>
            </a:r>
            <a:r>
              <a:rPr lang="lt-LT" dirty="0">
                <a:latin typeface="Times New Roman" panose="02020603050405020304" pitchFamily="18" charset="0"/>
                <a:cs typeface="Times New Roman" panose="02020603050405020304" pitchFamily="18" charset="0"/>
              </a:rPr>
              <a:t>m. –26 </a:t>
            </a:r>
            <a:r>
              <a:rPr lang="lt-LT" dirty="0" smtClean="0">
                <a:latin typeface="Times New Roman" panose="02020603050405020304" pitchFamily="18" charset="0"/>
                <a:cs typeface="Times New Roman" panose="02020603050405020304" pitchFamily="18" charset="0"/>
              </a:rPr>
              <a:t>proc.</a:t>
            </a:r>
          </a:p>
          <a:p>
            <a:pPr marL="0" indent="0">
              <a:buNone/>
            </a:pPr>
            <a:endParaRPr lang="lt-LT" dirty="0"/>
          </a:p>
        </p:txBody>
      </p:sp>
      <p:pic>
        <p:nvPicPr>
          <p:cNvPr id="4" name="Paveikslėlis 3"/>
          <p:cNvPicPr>
            <a:picLocks noChangeAspect="1"/>
          </p:cNvPicPr>
          <p:nvPr/>
        </p:nvPicPr>
        <p:blipFill>
          <a:blip r:embed="rId2"/>
          <a:stretch>
            <a:fillRect/>
          </a:stretch>
        </p:blipFill>
        <p:spPr>
          <a:xfrm>
            <a:off x="10405717" y="0"/>
            <a:ext cx="1786283" cy="426757"/>
          </a:xfrm>
          <a:prstGeom prst="rect">
            <a:avLst/>
          </a:prstGeom>
        </p:spPr>
      </p:pic>
      <p:pic>
        <p:nvPicPr>
          <p:cNvPr id="5" name="Paveikslėlis 4"/>
          <p:cNvPicPr>
            <a:picLocks noChangeAspect="1"/>
          </p:cNvPicPr>
          <p:nvPr/>
        </p:nvPicPr>
        <p:blipFill>
          <a:blip r:embed="rId3"/>
          <a:stretch>
            <a:fillRect/>
          </a:stretch>
        </p:blipFill>
        <p:spPr>
          <a:xfrm>
            <a:off x="0" y="21512"/>
            <a:ext cx="2591025" cy="1524132"/>
          </a:xfrm>
          <a:prstGeom prst="rect">
            <a:avLst/>
          </a:prstGeom>
        </p:spPr>
      </p:pic>
    </p:spTree>
    <p:extLst>
      <p:ext uri="{BB962C8B-B14F-4D97-AF65-F5344CB8AC3E}">
        <p14:creationId xmlns:p14="http://schemas.microsoft.com/office/powerpoint/2010/main" val="297234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71450" y="609600"/>
            <a:ext cx="11555730" cy="659130"/>
          </a:xfrm>
        </p:spPr>
        <p:txBody>
          <a:bodyPr>
            <a:normAutofit fontScale="90000"/>
          </a:bodyPr>
          <a:lstStyle/>
          <a:p>
            <a:r>
              <a:rPr lang="lt-LT" sz="2400" dirty="0">
                <a:solidFill>
                  <a:schemeClr val="tx1"/>
                </a:solidFill>
                <a:latin typeface="Times New Roman" panose="02020603050405020304" pitchFamily="18" charset="0"/>
                <a:cs typeface="Times New Roman" panose="02020603050405020304" pitchFamily="18" charset="0"/>
              </a:rPr>
              <a:t>MOKINIŲ PASISKIRSTYMAS PAGAL FIZINIO UGDYMO GRUPES , PROC. 2016- </a:t>
            </a:r>
            <a:r>
              <a:rPr lang="lt-LT" sz="2400" dirty="0" smtClean="0">
                <a:solidFill>
                  <a:schemeClr val="tx1"/>
                </a:solidFill>
                <a:latin typeface="Times New Roman" panose="02020603050405020304" pitchFamily="18" charset="0"/>
                <a:cs typeface="Times New Roman" panose="02020603050405020304" pitchFamily="18" charset="0"/>
              </a:rPr>
              <a:t>2020 </a:t>
            </a:r>
            <a:r>
              <a:rPr lang="lt-LT" sz="2400" dirty="0">
                <a:solidFill>
                  <a:schemeClr val="tx1"/>
                </a:solidFill>
                <a:latin typeface="Times New Roman" panose="02020603050405020304" pitchFamily="18" charset="0"/>
                <a:cs typeface="Times New Roman" panose="02020603050405020304" pitchFamily="18" charset="0"/>
              </a:rPr>
              <a:t>M</a:t>
            </a:r>
          </a:p>
        </p:txBody>
      </p:sp>
      <p:pic>
        <p:nvPicPr>
          <p:cNvPr id="3" name="Paveikslėlis 2"/>
          <p:cNvPicPr>
            <a:picLocks noChangeAspect="1"/>
          </p:cNvPicPr>
          <p:nvPr/>
        </p:nvPicPr>
        <p:blipFill>
          <a:blip r:embed="rId2"/>
          <a:stretch>
            <a:fillRect/>
          </a:stretch>
        </p:blipFill>
        <p:spPr>
          <a:xfrm>
            <a:off x="10405717" y="0"/>
            <a:ext cx="1786283" cy="426757"/>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3411902974"/>
              </p:ext>
            </p:extLst>
          </p:nvPr>
        </p:nvGraphicFramePr>
        <p:xfrm>
          <a:off x="677862" y="1268730"/>
          <a:ext cx="9106217" cy="53933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71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auno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2050</TotalTime>
  <Words>1017</Words>
  <Application>Microsoft Office PowerPoint</Application>
  <PresentationFormat>Plačiaekranė</PresentationFormat>
  <Paragraphs>199</Paragraphs>
  <Slides>17</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17</vt:i4>
      </vt:variant>
    </vt:vector>
  </HeadingPairs>
  <TitlesOfParts>
    <vt:vector size="24" baseType="lpstr">
      <vt:lpstr>Arial</vt:lpstr>
      <vt:lpstr>Calibri</vt:lpstr>
      <vt:lpstr>Times New Roman</vt:lpstr>
      <vt:lpstr>Trebuchet MS</vt:lpstr>
      <vt:lpstr>Wingdings</vt:lpstr>
      <vt:lpstr>Wingdings 3</vt:lpstr>
      <vt:lpstr>Briaunota</vt:lpstr>
      <vt:lpstr>BALTIJOS GIMNAZIJOS MOKINIŲ SVEIKATOS RODIKLIŲ ANALIZĖ</vt:lpstr>
      <vt:lpstr>Sveikatos duomenų analizės aprašymas</vt:lpstr>
      <vt:lpstr>  Sveikatos duomenų analizės aprašymas</vt:lpstr>
      <vt:lpstr>         Sveikatos duomenų rezultatų svarba</vt:lpstr>
      <vt:lpstr>            Reikšmių paaiškinimas</vt:lpstr>
      <vt:lpstr>Baltijos gimnazijos moksleivių sveikatos būklė                       2020/2021 m.m.</vt:lpstr>
      <vt:lpstr>GALINTYS DALYVAUTI UGDYMO VEIKLOJE</vt:lpstr>
      <vt:lpstr>                   KŪNO MASĖS INDEKSAS</vt:lpstr>
      <vt:lpstr>MOKINIŲ PASISKIRSTYMAS PAGAL FIZINIO UGDYMO GRUPES , PROC. 2016- 2020 M</vt:lpstr>
      <vt:lpstr>SUVESTINĖ PAGAL ORGANŲ SISTEMOS SUTRIKIMUS 2019 M.,PROCENTAIS</vt:lpstr>
      <vt:lpstr>Baltijos gimnazijos sveikatos rodiklių suvestinė(1)</vt:lpstr>
      <vt:lpstr>Baltijos gimnazijos sveikatos rodiklių suvestinė(2)</vt:lpstr>
      <vt:lpstr>Baltijos gimnazijos sveikatos rodiklių suvestinė(3)</vt:lpstr>
      <vt:lpstr>Baltijos gimnazijos sveikatos rodiklių suvestinė(4)</vt:lpstr>
      <vt:lpstr>                       APIBENDRINIMAS</vt:lpstr>
      <vt:lpstr>                Rekomendacijos </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laima litovčenko</dc:creator>
  <cp:lastModifiedBy>Darbuotojas</cp:lastModifiedBy>
  <cp:revision>54</cp:revision>
  <dcterms:created xsi:type="dcterms:W3CDTF">2021-01-12T12:08:14Z</dcterms:created>
  <dcterms:modified xsi:type="dcterms:W3CDTF">2022-01-04T10:21:41Z</dcterms:modified>
</cp:coreProperties>
</file>